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Proxima Nova"/>
      <p:regular r:id="rId36"/>
      <p:bold r:id="rId37"/>
      <p:italic r:id="rId38"/>
      <p:boldItalic r:id="rId39"/>
    </p:embeddedFont>
    <p:embeddedFont>
      <p:font typeface="Alfa Slab One"/>
      <p:regular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8E964AE-27AF-490C-B50B-3EF41B8457BD}">
  <a:tblStyle styleId="{98E964AE-27AF-490C-B50B-3EF41B8457BD}"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lfaSlabOne-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ProximaNova-bold.fntdata"/><Relationship Id="rId14" Type="http://schemas.openxmlformats.org/officeDocument/2006/relationships/slide" Target="slides/slide8.xml"/><Relationship Id="rId36" Type="http://schemas.openxmlformats.org/officeDocument/2006/relationships/font" Target="fonts/ProximaNova-regular.fntdata"/><Relationship Id="rId17" Type="http://schemas.openxmlformats.org/officeDocument/2006/relationships/slide" Target="slides/slide11.xml"/><Relationship Id="rId39" Type="http://schemas.openxmlformats.org/officeDocument/2006/relationships/font" Target="fonts/ProximaNova-boldItalic.fntdata"/><Relationship Id="rId16" Type="http://schemas.openxmlformats.org/officeDocument/2006/relationships/slide" Target="slides/slide10.xml"/><Relationship Id="rId38" Type="http://schemas.openxmlformats.org/officeDocument/2006/relationships/font" Target="fonts/ProximaNova-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Google Shape;53;g73d037a31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73d037a31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73e2572d8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73e2572d8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73e2572d8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73e2572d8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73d037a473_1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73d037a473_1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73d037a473_1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73d037a473_1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73d98d223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73d98d223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6fc9f9f59b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6fc9f9f59b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6fc9f9f59b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6fc9f9f59b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6fc9f9f59b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6fc9f9f59b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73d98d2232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73d98d2232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65af8d9d09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65af8d9d09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73d037a3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73d037a3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65bef392ab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65bef392ab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65bef392ab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65bef392ab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65bef392ab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65bef392ab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65af8d9d09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65af8d9d09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65bef392ab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65bef392ab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65bef392ab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65bef392ab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6fc67a7c3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6fc67a7c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6fc157bb7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6fc157bb7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6fb594e0e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6fb594e0e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6fc157bb7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6fc157bb7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73d037a31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73d037a31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73d037a473_8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73d037a473_8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73d037a31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73d037a31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6fb594e0e0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6fb594e0e0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7cfccf45747bf3ea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7cfccf45747bf3ea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73e2572d8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73e2572d8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65af8d9d09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65af8d9d09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2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6.jpg"/><Relationship Id="rId5" Type="http://schemas.openxmlformats.org/officeDocument/2006/relationships/image" Target="../media/image1.jpg"/><Relationship Id="rId6" Type="http://schemas.openxmlformats.org/officeDocument/2006/relationships/image" Target="../media/image4.jpg"/><Relationship Id="rId7"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image" Target="../media/image1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jpg"/><Relationship Id="rId4" Type="http://schemas.openxmlformats.org/officeDocument/2006/relationships/image" Target="../media/image11.jpg"/><Relationship Id="rId5" Type="http://schemas.openxmlformats.org/officeDocument/2006/relationships/image" Target="../media/image2.png"/><Relationship Id="rId6" Type="http://schemas.openxmlformats.org/officeDocument/2006/relationships/image" Target="../media/image3.jpg"/><Relationship Id="rId7" Type="http://schemas.openxmlformats.org/officeDocument/2006/relationships/image" Target="../media/image1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jp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jpg"/><Relationship Id="rId4" Type="http://schemas.openxmlformats.org/officeDocument/2006/relationships/image" Target="../media/image6.jpg"/><Relationship Id="rId9" Type="http://schemas.openxmlformats.org/officeDocument/2006/relationships/image" Target="../media/image5.jpg"/><Relationship Id="rId5" Type="http://schemas.openxmlformats.org/officeDocument/2006/relationships/image" Target="../media/image3.jpg"/><Relationship Id="rId6" Type="http://schemas.openxmlformats.org/officeDocument/2006/relationships/image" Target="../media/image10.jpg"/><Relationship Id="rId7" Type="http://schemas.openxmlformats.org/officeDocument/2006/relationships/image" Target="../media/image1.jpg"/><Relationship Id="rId8"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 name="Shape 55"/>
        <p:cNvGrpSpPr/>
        <p:nvPr/>
      </p:nvGrpSpPr>
      <p:grpSpPr>
        <a:xfrm>
          <a:off x="0" y="0"/>
          <a:ext cx="0" cy="0"/>
          <a:chOff x="0" y="0"/>
          <a:chExt cx="0" cy="0"/>
        </a:xfrm>
      </p:grpSpPr>
      <p:sp>
        <p:nvSpPr>
          <p:cNvPr id="56" name="Google Shape;56;p13"/>
          <p:cNvSpPr txBox="1"/>
          <p:nvPr>
            <p:ph type="title"/>
          </p:nvPr>
        </p:nvSpPr>
        <p:spPr>
          <a:xfrm>
            <a:off x="185450" y="373950"/>
            <a:ext cx="4234200" cy="4090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GB" sz="3600"/>
              <a:t>Forum: Micronutrients and Lipid metabolism</a:t>
            </a:r>
            <a:endParaRPr sz="3600"/>
          </a:p>
          <a:p>
            <a:pPr indent="0" lvl="0" marL="0" rtl="0" algn="r">
              <a:spcBef>
                <a:spcPts val="0"/>
              </a:spcBef>
              <a:spcAft>
                <a:spcPts val="0"/>
              </a:spcAft>
              <a:buNone/>
            </a:pPr>
            <a:r>
              <a:t/>
            </a:r>
            <a:endParaRPr sz="3600"/>
          </a:p>
          <a:p>
            <a:pPr indent="0" lvl="0" marL="0" rtl="0" algn="r">
              <a:spcBef>
                <a:spcPts val="0"/>
              </a:spcBef>
              <a:spcAft>
                <a:spcPts val="0"/>
              </a:spcAft>
              <a:buNone/>
            </a:pPr>
            <a:r>
              <a:rPr lang="en-GB" sz="3600"/>
              <a:t>Panel Speakers </a:t>
            </a:r>
            <a:endParaRPr sz="3600"/>
          </a:p>
        </p:txBody>
      </p:sp>
      <p:sp>
        <p:nvSpPr>
          <p:cNvPr id="57" name="Google Shape;57;p13"/>
          <p:cNvSpPr txBox="1"/>
          <p:nvPr/>
        </p:nvSpPr>
        <p:spPr>
          <a:xfrm>
            <a:off x="4678550" y="430575"/>
            <a:ext cx="4234200" cy="3617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1800">
                <a:solidFill>
                  <a:srgbClr val="FFFFFF"/>
                </a:solidFill>
                <a:latin typeface="Proxima Nova"/>
                <a:ea typeface="Proxima Nova"/>
                <a:cs typeface="Proxima Nova"/>
                <a:sym typeface="Proxima Nova"/>
              </a:rPr>
              <a:t>Microphone Controller</a:t>
            </a:r>
            <a:r>
              <a:rPr lang="en-GB" sz="1800">
                <a:solidFill>
                  <a:srgbClr val="FFFFFF"/>
                </a:solidFill>
                <a:latin typeface="Proxima Nova"/>
                <a:ea typeface="Proxima Nova"/>
                <a:cs typeface="Proxima Nova"/>
                <a:sym typeface="Proxima Nova"/>
              </a:rPr>
              <a:t>: Anne Hu (Statistician)</a:t>
            </a:r>
            <a:endParaRPr sz="1800">
              <a:solidFill>
                <a:srgbClr val="FFFFFF"/>
              </a:solidFill>
              <a:latin typeface="Proxima Nova"/>
              <a:ea typeface="Proxima Nova"/>
              <a:cs typeface="Proxima Nova"/>
              <a:sym typeface="Proxima Nova"/>
            </a:endParaRPr>
          </a:p>
          <a:p>
            <a:pPr indent="0" lvl="0" marL="0" rtl="0" algn="l">
              <a:lnSpc>
                <a:spcPct val="100000"/>
              </a:lnSpc>
              <a:spcBef>
                <a:spcPts val="1600"/>
              </a:spcBef>
              <a:spcAft>
                <a:spcPts val="0"/>
              </a:spcAft>
              <a:buNone/>
            </a:pPr>
            <a:r>
              <a:rPr b="1" lang="en-GB" sz="1800">
                <a:solidFill>
                  <a:srgbClr val="FFFFFF"/>
                </a:solidFill>
                <a:latin typeface="Proxima Nova"/>
                <a:ea typeface="Proxima Nova"/>
                <a:cs typeface="Proxima Nova"/>
                <a:sym typeface="Proxima Nova"/>
              </a:rPr>
              <a:t>Micronutrient Specialist:</a:t>
            </a:r>
            <a:r>
              <a:rPr lang="en-GB" sz="1800">
                <a:solidFill>
                  <a:srgbClr val="FFFFFF"/>
                </a:solidFill>
                <a:latin typeface="Proxima Nova"/>
                <a:ea typeface="Proxima Nova"/>
                <a:cs typeface="Proxima Nova"/>
                <a:sym typeface="Proxima Nova"/>
              </a:rPr>
              <a:t> Jayden Abdallah &amp; Laura Baker</a:t>
            </a:r>
            <a:endParaRPr sz="1800">
              <a:solidFill>
                <a:srgbClr val="FFFFFF"/>
              </a:solidFill>
              <a:latin typeface="Proxima Nova"/>
              <a:ea typeface="Proxima Nova"/>
              <a:cs typeface="Proxima Nova"/>
              <a:sym typeface="Proxima Nova"/>
            </a:endParaRPr>
          </a:p>
          <a:p>
            <a:pPr indent="0" lvl="0" marL="0" rtl="0" algn="l">
              <a:lnSpc>
                <a:spcPct val="100000"/>
              </a:lnSpc>
              <a:spcBef>
                <a:spcPts val="1600"/>
              </a:spcBef>
              <a:spcAft>
                <a:spcPts val="0"/>
              </a:spcAft>
              <a:buNone/>
            </a:pPr>
            <a:r>
              <a:rPr b="1" lang="en-GB" sz="1800">
                <a:solidFill>
                  <a:srgbClr val="FFFFFF"/>
                </a:solidFill>
                <a:latin typeface="Proxima Nova"/>
                <a:ea typeface="Proxima Nova"/>
                <a:cs typeface="Proxima Nova"/>
                <a:sym typeface="Proxima Nova"/>
              </a:rPr>
              <a:t>Fat Specialist:</a:t>
            </a:r>
            <a:r>
              <a:rPr lang="en-GB" sz="1800">
                <a:solidFill>
                  <a:srgbClr val="FFFFFF"/>
                </a:solidFill>
                <a:latin typeface="Proxima Nova"/>
                <a:ea typeface="Proxima Nova"/>
                <a:cs typeface="Proxima Nova"/>
                <a:sym typeface="Proxima Nova"/>
              </a:rPr>
              <a:t> Vanessa Shujie Chen</a:t>
            </a:r>
            <a:endParaRPr sz="1800">
              <a:solidFill>
                <a:srgbClr val="FFFFFF"/>
              </a:solidFill>
              <a:latin typeface="Proxima Nova"/>
              <a:ea typeface="Proxima Nova"/>
              <a:cs typeface="Proxima Nova"/>
              <a:sym typeface="Proxima Nova"/>
            </a:endParaRPr>
          </a:p>
          <a:p>
            <a:pPr indent="0" lvl="0" marL="0" rtl="0" algn="l">
              <a:lnSpc>
                <a:spcPct val="100000"/>
              </a:lnSpc>
              <a:spcBef>
                <a:spcPts val="1600"/>
              </a:spcBef>
              <a:spcAft>
                <a:spcPts val="0"/>
              </a:spcAft>
              <a:buNone/>
            </a:pPr>
            <a:r>
              <a:rPr b="1" lang="en-GB" sz="1800">
                <a:solidFill>
                  <a:srgbClr val="FFFFFF"/>
                </a:solidFill>
                <a:latin typeface="Proxima Nova"/>
                <a:ea typeface="Proxima Nova"/>
                <a:cs typeface="Proxima Nova"/>
                <a:sym typeface="Proxima Nova"/>
              </a:rPr>
              <a:t>Lipid tolerance specialist:</a:t>
            </a:r>
            <a:r>
              <a:rPr lang="en-GB" sz="1800">
                <a:solidFill>
                  <a:srgbClr val="FFFFFF"/>
                </a:solidFill>
                <a:latin typeface="Proxima Nova"/>
                <a:ea typeface="Proxima Nova"/>
                <a:cs typeface="Proxima Nova"/>
                <a:sym typeface="Proxima Nova"/>
              </a:rPr>
              <a:t> Jessica Rui Han </a:t>
            </a:r>
            <a:endParaRPr sz="1800">
              <a:solidFill>
                <a:srgbClr val="FFFFFF"/>
              </a:solidFill>
              <a:latin typeface="Proxima Nova"/>
              <a:ea typeface="Proxima Nova"/>
              <a:cs typeface="Proxima Nova"/>
              <a:sym typeface="Proxima Nova"/>
            </a:endParaRPr>
          </a:p>
          <a:p>
            <a:pPr indent="0" lvl="0" marL="0" rtl="0" algn="l">
              <a:lnSpc>
                <a:spcPct val="100000"/>
              </a:lnSpc>
              <a:spcBef>
                <a:spcPts val="1600"/>
              </a:spcBef>
              <a:spcAft>
                <a:spcPts val="0"/>
              </a:spcAft>
              <a:buNone/>
            </a:pPr>
            <a:r>
              <a:rPr b="1" lang="en-GB" sz="1800">
                <a:solidFill>
                  <a:srgbClr val="FFFFFF"/>
                </a:solidFill>
                <a:latin typeface="Proxima Nova"/>
                <a:ea typeface="Proxima Nova"/>
                <a:cs typeface="Proxima Nova"/>
                <a:sym typeface="Proxima Nova"/>
              </a:rPr>
              <a:t>Statisticians</a:t>
            </a:r>
            <a:r>
              <a:rPr lang="en-GB" sz="1800">
                <a:solidFill>
                  <a:srgbClr val="FFFFFF"/>
                </a:solidFill>
                <a:latin typeface="Proxima Nova"/>
                <a:ea typeface="Proxima Nova"/>
                <a:cs typeface="Proxima Nova"/>
                <a:sym typeface="Proxima Nova"/>
              </a:rPr>
              <a:t>: Jazlyn Lin &amp; Pravin Radhakrishnan</a:t>
            </a:r>
            <a:endParaRPr sz="1800">
              <a:solidFill>
                <a:srgbClr val="FFFFFF"/>
              </a:solidFill>
              <a:latin typeface="Proxima Nova"/>
              <a:ea typeface="Proxima Nova"/>
              <a:cs typeface="Proxima Nova"/>
              <a:sym typeface="Proxima Nova"/>
            </a:endParaRPr>
          </a:p>
          <a:p>
            <a:pPr indent="0" lvl="0" marL="0" rtl="0" algn="l">
              <a:lnSpc>
                <a:spcPct val="100000"/>
              </a:lnSpc>
              <a:spcBef>
                <a:spcPts val="1600"/>
              </a:spcBef>
              <a:spcAft>
                <a:spcPts val="1600"/>
              </a:spcAft>
              <a:buNone/>
            </a:pPr>
            <a:r>
              <a:rPr b="1" i="1" lang="en-GB" sz="1800">
                <a:solidFill>
                  <a:srgbClr val="FFFFFF"/>
                </a:solidFill>
                <a:latin typeface="Proxima Nova"/>
                <a:ea typeface="Proxima Nova"/>
                <a:cs typeface="Proxima Nova"/>
                <a:sym typeface="Proxima Nova"/>
              </a:rPr>
              <a:t>The panel will be open for questions shortly after the presentation.</a:t>
            </a:r>
            <a:r>
              <a:rPr i="1" lang="en-GB" sz="1800">
                <a:solidFill>
                  <a:srgbClr val="FFFFFF"/>
                </a:solidFill>
                <a:latin typeface="Proxima Nova"/>
                <a:ea typeface="Proxima Nova"/>
                <a:cs typeface="Proxima Nova"/>
                <a:sym typeface="Proxima Nova"/>
              </a:rPr>
              <a:t> </a:t>
            </a:r>
            <a:endParaRPr i="1" sz="1800">
              <a:solidFill>
                <a:srgbClr val="FFFFFF"/>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2"/>
          <p:cNvSpPr txBox="1"/>
          <p:nvPr>
            <p:ph idx="1" type="body"/>
          </p:nvPr>
        </p:nvSpPr>
        <p:spPr>
          <a:xfrm>
            <a:off x="157675" y="165175"/>
            <a:ext cx="18303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Data Treatment </a:t>
            </a:r>
            <a:endParaRPr/>
          </a:p>
        </p:txBody>
      </p:sp>
      <p:graphicFrame>
        <p:nvGraphicFramePr>
          <p:cNvPr id="135" name="Google Shape;135;p22"/>
          <p:cNvGraphicFramePr/>
          <p:nvPr/>
        </p:nvGraphicFramePr>
        <p:xfrm>
          <a:off x="2302250" y="267075"/>
          <a:ext cx="3000000" cy="3000000"/>
        </p:xfrm>
        <a:graphic>
          <a:graphicData uri="http://schemas.openxmlformats.org/drawingml/2006/table">
            <a:tbl>
              <a:tblPr>
                <a:noFill/>
                <a:tableStyleId>{98E964AE-27AF-490C-B50B-3EF41B8457BD}</a:tableStyleId>
              </a:tblPr>
              <a:tblGrid>
                <a:gridCol w="2122075"/>
                <a:gridCol w="4484775"/>
              </a:tblGrid>
              <a:tr h="469050">
                <a:tc gridSpan="2">
                  <a:txBody>
                    <a:bodyPr/>
                    <a:lstStyle/>
                    <a:p>
                      <a:pPr indent="0" lvl="0" marL="0" rtl="0" algn="ctr">
                        <a:lnSpc>
                          <a:spcPct val="120000"/>
                        </a:lnSpc>
                        <a:spcBef>
                          <a:spcPts val="0"/>
                        </a:spcBef>
                        <a:spcAft>
                          <a:spcPts val="0"/>
                        </a:spcAft>
                        <a:buNone/>
                      </a:pPr>
                      <a:r>
                        <a:rPr b="1" lang="en-GB" sz="1200" u="sng"/>
                        <a:t>Actions taken on sub-populations </a:t>
                      </a:r>
                      <a:endParaRPr b="1" sz="1200" u="sng"/>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hMerge="1"/>
              </a:tr>
              <a:tr h="935075">
                <a:tc>
                  <a:txBody>
                    <a:bodyPr/>
                    <a:lstStyle/>
                    <a:p>
                      <a:pPr indent="0" lvl="0" marL="0" rtl="0" algn="l">
                        <a:lnSpc>
                          <a:spcPct val="120000"/>
                        </a:lnSpc>
                        <a:spcBef>
                          <a:spcPts val="1200"/>
                        </a:spcBef>
                        <a:spcAft>
                          <a:spcPts val="1200"/>
                        </a:spcAft>
                        <a:buNone/>
                      </a:pPr>
                      <a:r>
                        <a:rPr b="1" lang="en-GB" sz="1200"/>
                        <a:t>Restricting the age to 21 – 65 years old</a:t>
                      </a:r>
                      <a:endParaRPr b="1" sz="12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20000"/>
                        </a:lnSpc>
                        <a:spcBef>
                          <a:spcPts val="1200"/>
                        </a:spcBef>
                        <a:spcAft>
                          <a:spcPts val="1200"/>
                        </a:spcAft>
                        <a:buNone/>
                      </a:pPr>
                      <a:r>
                        <a:rPr lang="en-GB" sz="1200"/>
                        <a:t>different BMI measurement standard i.e. Ages 2 years and older use the CDC growth chart percentile standard; Ages 0 to 2 use the WHO growth charts.</a:t>
                      </a:r>
                      <a:endParaRPr sz="12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190925">
                <a:tc>
                  <a:txBody>
                    <a:bodyPr/>
                    <a:lstStyle/>
                    <a:p>
                      <a:pPr indent="0" lvl="0" marL="0" rtl="0" algn="l">
                        <a:lnSpc>
                          <a:spcPct val="120000"/>
                        </a:lnSpc>
                        <a:spcBef>
                          <a:spcPts val="1200"/>
                        </a:spcBef>
                        <a:spcAft>
                          <a:spcPts val="1200"/>
                        </a:spcAft>
                        <a:buNone/>
                      </a:pPr>
                      <a:r>
                        <a:rPr b="1" lang="en-GB" sz="1200"/>
                        <a:t>Removing under-reporters according to the Goldberg cut-off </a:t>
                      </a:r>
                      <a:endParaRPr b="1" sz="12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20000"/>
                        </a:lnSpc>
                        <a:spcBef>
                          <a:spcPts val="0"/>
                        </a:spcBef>
                        <a:spcAft>
                          <a:spcPts val="0"/>
                        </a:spcAft>
                        <a:buNone/>
                      </a:pPr>
                      <a:r>
                        <a:rPr lang="en-GB" sz="1200"/>
                        <a:t>Including under-reporters would create biases in our data: Under-reporting appears to be more prevalent amongst females than males, the practice appears to increase with age, and appears to increase as BMI increases (ABS.gov.au, 2014).</a:t>
                      </a:r>
                      <a:endParaRPr sz="12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761450">
                <a:tc>
                  <a:txBody>
                    <a:bodyPr/>
                    <a:lstStyle/>
                    <a:p>
                      <a:pPr indent="0" lvl="0" marL="0" rtl="0" algn="l">
                        <a:lnSpc>
                          <a:spcPct val="120000"/>
                        </a:lnSpc>
                        <a:spcBef>
                          <a:spcPts val="1200"/>
                        </a:spcBef>
                        <a:spcAft>
                          <a:spcPts val="1200"/>
                        </a:spcAft>
                        <a:buNone/>
                      </a:pPr>
                      <a:r>
                        <a:rPr b="1" lang="en-GB" sz="1200"/>
                        <a:t>Removing pregnant and breastfeeding women</a:t>
                      </a:r>
                      <a:endParaRPr b="1" sz="12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20000"/>
                        </a:lnSpc>
                        <a:spcBef>
                          <a:spcPts val="1200"/>
                        </a:spcBef>
                        <a:spcAft>
                          <a:spcPts val="1200"/>
                        </a:spcAft>
                        <a:buNone/>
                      </a:pPr>
                      <a:r>
                        <a:rPr lang="en-GB" sz="1200"/>
                        <a:t>A</a:t>
                      </a:r>
                      <a:r>
                        <a:rPr lang="en-GB" sz="1200"/>
                        <a:t>typical physiological and metabolic requirements as they require modified micronutrient and lipid intake</a:t>
                      </a:r>
                      <a:endParaRPr sz="12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868075">
                <a:tc>
                  <a:txBody>
                    <a:bodyPr/>
                    <a:lstStyle/>
                    <a:p>
                      <a:pPr indent="0" lvl="0" marL="0" rtl="0" algn="l">
                        <a:lnSpc>
                          <a:spcPct val="120000"/>
                        </a:lnSpc>
                        <a:spcBef>
                          <a:spcPts val="1200"/>
                        </a:spcBef>
                        <a:spcAft>
                          <a:spcPts val="1200"/>
                        </a:spcAft>
                        <a:buNone/>
                      </a:pPr>
                      <a:r>
                        <a:rPr b="1" lang="en-GB" sz="1200"/>
                        <a:t>Removing individuals who are on a diet</a:t>
                      </a:r>
                      <a:endParaRPr b="1" sz="12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20000"/>
                        </a:lnSpc>
                        <a:spcBef>
                          <a:spcPts val="1200"/>
                        </a:spcBef>
                        <a:spcAft>
                          <a:spcPts val="1200"/>
                        </a:spcAft>
                        <a:buNone/>
                      </a:pPr>
                      <a:r>
                        <a:rPr lang="en-GB" sz="1200"/>
                        <a:t>personalised a diet plan catered specifically to their own unique needs which cannot be indicative of the general population. </a:t>
                      </a:r>
                      <a:endParaRPr sz="12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3"/>
          <p:cNvSpPr txBox="1"/>
          <p:nvPr>
            <p:ph idx="1" type="body"/>
          </p:nvPr>
        </p:nvSpPr>
        <p:spPr>
          <a:xfrm>
            <a:off x="319500" y="4233725"/>
            <a:ext cx="2617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Outliers, Data Errors and Missing values  </a:t>
            </a:r>
            <a:endParaRPr/>
          </a:p>
        </p:txBody>
      </p:sp>
      <p:sp>
        <p:nvSpPr>
          <p:cNvPr id="141" name="Google Shape;141;p23"/>
          <p:cNvSpPr txBox="1"/>
          <p:nvPr/>
        </p:nvSpPr>
        <p:spPr>
          <a:xfrm>
            <a:off x="3345075" y="1558625"/>
            <a:ext cx="4676100" cy="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graphicFrame>
        <p:nvGraphicFramePr>
          <p:cNvPr id="142" name="Google Shape;142;p23"/>
          <p:cNvGraphicFramePr/>
          <p:nvPr/>
        </p:nvGraphicFramePr>
        <p:xfrm>
          <a:off x="2937300" y="140400"/>
          <a:ext cx="3000000" cy="3000000"/>
        </p:xfrm>
        <a:graphic>
          <a:graphicData uri="http://schemas.openxmlformats.org/drawingml/2006/table">
            <a:tbl>
              <a:tblPr>
                <a:noFill/>
                <a:tableStyleId>{98E964AE-27AF-490C-B50B-3EF41B8457BD}</a:tableStyleId>
              </a:tblPr>
              <a:tblGrid>
                <a:gridCol w="1719225"/>
                <a:gridCol w="4352925"/>
              </a:tblGrid>
              <a:tr h="295275">
                <a:tc>
                  <a:txBody>
                    <a:bodyPr/>
                    <a:lstStyle/>
                    <a:p>
                      <a:pPr indent="0" lvl="0" marL="0" rtl="0" algn="l">
                        <a:lnSpc>
                          <a:spcPct val="120000"/>
                        </a:lnSpc>
                        <a:spcBef>
                          <a:spcPts val="0"/>
                        </a:spcBef>
                        <a:spcAft>
                          <a:spcPts val="0"/>
                        </a:spcAft>
                        <a:buNone/>
                      </a:pPr>
                      <a:r>
                        <a:rPr b="1" lang="en-GB" sz="1000" u="sng"/>
                        <a:t>Considerations </a:t>
                      </a:r>
                      <a:endParaRPr b="1" sz="1000" u="sng"/>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20000"/>
                        </a:lnSpc>
                        <a:spcBef>
                          <a:spcPts val="0"/>
                        </a:spcBef>
                        <a:spcAft>
                          <a:spcPts val="0"/>
                        </a:spcAft>
                        <a:buNone/>
                      </a:pPr>
                      <a:r>
                        <a:rPr b="1" lang="en-GB" sz="1000" u="sng"/>
                        <a:t>Issues</a:t>
                      </a:r>
                      <a:endParaRPr b="1" sz="1000" u="sng"/>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314575">
                <a:tc>
                  <a:txBody>
                    <a:bodyPr/>
                    <a:lstStyle/>
                    <a:p>
                      <a:pPr indent="0" lvl="0" marL="0" rtl="0" algn="l">
                        <a:lnSpc>
                          <a:spcPct val="120000"/>
                        </a:lnSpc>
                        <a:spcBef>
                          <a:spcPts val="0"/>
                        </a:spcBef>
                        <a:spcAft>
                          <a:spcPts val="0"/>
                        </a:spcAft>
                        <a:buNone/>
                      </a:pPr>
                      <a:r>
                        <a:rPr b="1" lang="en-GB" sz="1000"/>
                        <a:t>Day T1/T2 Measurements Errors, Outliers and Missing values </a:t>
                      </a:r>
                      <a:endParaRPr b="1"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20000"/>
                        </a:lnSpc>
                        <a:spcBef>
                          <a:spcPts val="0"/>
                        </a:spcBef>
                        <a:spcAft>
                          <a:spcPts val="0"/>
                        </a:spcAft>
                        <a:buNone/>
                      </a:pPr>
                      <a:r>
                        <a:rPr i="1" lang="en-GB" sz="1000"/>
                        <a:t>Missing values</a:t>
                      </a:r>
                      <a:r>
                        <a:rPr lang="en-GB" sz="1000"/>
                        <a:t>: For individuals who provided nutrient data for days 1 and 2, the means of the two days were computed for further analysis. For individual who only provided data for 1 day, the value for that day was used. </a:t>
                      </a:r>
                      <a:endParaRPr sz="1000"/>
                    </a:p>
                    <a:p>
                      <a:pPr indent="0" lvl="0" marL="0" rtl="0" algn="l">
                        <a:lnSpc>
                          <a:spcPct val="115000"/>
                        </a:lnSpc>
                        <a:spcBef>
                          <a:spcPts val="0"/>
                        </a:spcBef>
                        <a:spcAft>
                          <a:spcPts val="0"/>
                        </a:spcAft>
                        <a:buNone/>
                      </a:pPr>
                      <a:r>
                        <a:t/>
                      </a:r>
                      <a:endParaRPr sz="1200"/>
                    </a:p>
                    <a:p>
                      <a:pPr indent="0" lvl="0" marL="0" rtl="0" algn="l">
                        <a:lnSpc>
                          <a:spcPct val="120000"/>
                        </a:lnSpc>
                        <a:spcBef>
                          <a:spcPts val="0"/>
                        </a:spcBef>
                        <a:spcAft>
                          <a:spcPts val="0"/>
                        </a:spcAft>
                        <a:buNone/>
                      </a:pPr>
                      <a:r>
                        <a:rPr i="1" lang="en-GB" sz="1000"/>
                        <a:t>Errors and Outliers</a:t>
                      </a:r>
                      <a:r>
                        <a:rPr lang="en-GB" sz="1000"/>
                        <a:t>: From a careful exploration of the raw data, errors and outliers in AHS11nutrient dataset was discovered. For example, for ABSPID: NPA11B10037391, according to the AHS11nutrient dataset, they consumed 6761.37 and 0.86ug of B12 on days 1 and 2 respectively, however, according to food, they consumed 1.38 and 0.86 ug of B12 on days 1 and 2 respectively. </a:t>
                      </a:r>
                      <a:endParaRPr sz="1000"/>
                    </a:p>
                    <a:p>
                      <a:pPr indent="0" lvl="0" marL="0" rtl="0" algn="l">
                        <a:lnSpc>
                          <a:spcPct val="115000"/>
                        </a:lnSpc>
                        <a:spcBef>
                          <a:spcPts val="0"/>
                        </a:spcBef>
                        <a:spcAft>
                          <a:spcPts val="0"/>
                        </a:spcAft>
                        <a:buNone/>
                      </a:pPr>
                      <a:r>
                        <a:t/>
                      </a:r>
                      <a:endParaRPr sz="1200"/>
                    </a:p>
                    <a:p>
                      <a:pPr indent="0" lvl="0" marL="0" rtl="0" algn="l">
                        <a:lnSpc>
                          <a:spcPct val="120000"/>
                        </a:lnSpc>
                        <a:spcBef>
                          <a:spcPts val="0"/>
                        </a:spcBef>
                        <a:spcAft>
                          <a:spcPts val="0"/>
                        </a:spcAft>
                        <a:buNone/>
                      </a:pPr>
                      <a:r>
                        <a:rPr lang="en-GB" sz="1000"/>
                        <a:t>Therefore the food dataset was collapsed as a new dataset for the nutrient data.  </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81125">
                <a:tc>
                  <a:txBody>
                    <a:bodyPr/>
                    <a:lstStyle/>
                    <a:p>
                      <a:pPr indent="0" lvl="0" marL="0" rtl="0" algn="l">
                        <a:lnSpc>
                          <a:spcPct val="120000"/>
                        </a:lnSpc>
                        <a:spcBef>
                          <a:spcPts val="0"/>
                        </a:spcBef>
                        <a:spcAft>
                          <a:spcPts val="0"/>
                        </a:spcAft>
                        <a:buNone/>
                      </a:pPr>
                      <a:r>
                        <a:rPr b="1" lang="en-GB" sz="1000"/>
                        <a:t>Micronutrients </a:t>
                      </a:r>
                      <a:endParaRPr b="1"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20000"/>
                        </a:lnSpc>
                        <a:spcBef>
                          <a:spcPts val="0"/>
                        </a:spcBef>
                        <a:spcAft>
                          <a:spcPts val="0"/>
                        </a:spcAft>
                        <a:buNone/>
                      </a:pPr>
                      <a:r>
                        <a:rPr lang="en-GB" sz="1000"/>
                        <a:t>After engaging domain expertise, certain micronutrients were collapsed. Of particular relevance is all the folate compounds were combined into FOLEQ and ProVitamin A and PreVitamin A were combined into RETEQ and niacin and vitamin B3 was combined into NIACIN. </a:t>
                      </a:r>
                      <a:endParaRPr sz="1000"/>
                    </a:p>
                    <a:p>
                      <a:pPr indent="0" lvl="0" marL="0" rtl="0" algn="l">
                        <a:lnSpc>
                          <a:spcPct val="115000"/>
                        </a:lnSpc>
                        <a:spcBef>
                          <a:spcPts val="0"/>
                        </a:spcBef>
                        <a:spcAft>
                          <a:spcPts val="0"/>
                        </a:spcAft>
                        <a:buNone/>
                      </a:pPr>
                      <a:r>
                        <a:t/>
                      </a:r>
                      <a:endParaRPr sz="1200"/>
                    </a:p>
                    <a:p>
                      <a:pPr indent="0" lvl="0" marL="0" rtl="0" algn="l">
                        <a:lnSpc>
                          <a:spcPct val="120000"/>
                        </a:lnSpc>
                        <a:spcBef>
                          <a:spcPts val="0"/>
                        </a:spcBef>
                        <a:spcAft>
                          <a:spcPts val="0"/>
                        </a:spcAft>
                        <a:buNone/>
                      </a:pPr>
                      <a:r>
                        <a:rPr i="1" lang="en-GB" sz="1000"/>
                        <a:t>Outliers: </a:t>
                      </a:r>
                      <a:r>
                        <a:rPr lang="en-GB" sz="1000"/>
                        <a:t> Certain micronutrient measurements which were 10-12 times the recommended daily intake were retained and not omitted as outliers. Although they are high, they are not infeasible.</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4"/>
          <p:cNvSpPr txBox="1"/>
          <p:nvPr>
            <p:ph idx="1" type="body"/>
          </p:nvPr>
        </p:nvSpPr>
        <p:spPr>
          <a:xfrm>
            <a:off x="319500" y="4233725"/>
            <a:ext cx="22926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Correlation plot</a:t>
            </a:r>
            <a:endParaRPr/>
          </a:p>
        </p:txBody>
      </p:sp>
      <p:pic>
        <p:nvPicPr>
          <p:cNvPr id="148" name="Google Shape;148;p24"/>
          <p:cNvPicPr preferRelativeResize="0"/>
          <p:nvPr/>
        </p:nvPicPr>
        <p:blipFill>
          <a:blip r:embed="rId3">
            <a:alphaModFix/>
          </a:blip>
          <a:stretch>
            <a:fillRect/>
          </a:stretch>
        </p:blipFill>
        <p:spPr>
          <a:xfrm>
            <a:off x="2384975" y="92450"/>
            <a:ext cx="5056705" cy="5051050"/>
          </a:xfrm>
          <a:prstGeom prst="rect">
            <a:avLst/>
          </a:prstGeom>
          <a:noFill/>
          <a:ln>
            <a:noFill/>
          </a:ln>
        </p:spPr>
      </p:pic>
      <p:sp>
        <p:nvSpPr>
          <p:cNvPr id="149" name="Google Shape;149;p24"/>
          <p:cNvSpPr/>
          <p:nvPr/>
        </p:nvSpPr>
        <p:spPr>
          <a:xfrm>
            <a:off x="2384800" y="3657600"/>
            <a:ext cx="4435800" cy="165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4"/>
          <p:cNvSpPr/>
          <p:nvPr/>
        </p:nvSpPr>
        <p:spPr>
          <a:xfrm rot="5399298">
            <a:off x="3777453" y="1693725"/>
            <a:ext cx="1469100" cy="1499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4"/>
          <p:cNvSpPr/>
          <p:nvPr/>
        </p:nvSpPr>
        <p:spPr>
          <a:xfrm>
            <a:off x="2384975" y="209850"/>
            <a:ext cx="4435800" cy="1469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pic>
        <p:nvPicPr>
          <p:cNvPr id="156" name="Google Shape;156;p25"/>
          <p:cNvPicPr preferRelativeResize="0"/>
          <p:nvPr/>
        </p:nvPicPr>
        <p:blipFill>
          <a:blip r:embed="rId3">
            <a:alphaModFix/>
          </a:blip>
          <a:stretch>
            <a:fillRect/>
          </a:stretch>
        </p:blipFill>
        <p:spPr>
          <a:xfrm>
            <a:off x="1371552" y="1"/>
            <a:ext cx="7594448" cy="5143499"/>
          </a:xfrm>
          <a:prstGeom prst="rect">
            <a:avLst/>
          </a:prstGeom>
          <a:noFill/>
          <a:ln>
            <a:noFill/>
          </a:ln>
        </p:spPr>
      </p:pic>
      <p:sp>
        <p:nvSpPr>
          <p:cNvPr id="157" name="Google Shape;157;p25"/>
          <p:cNvSpPr txBox="1"/>
          <p:nvPr>
            <p:ph idx="1" type="body"/>
          </p:nvPr>
        </p:nvSpPr>
        <p:spPr>
          <a:xfrm>
            <a:off x="320750" y="276325"/>
            <a:ext cx="2169000" cy="66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CART (FATPER)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pic>
        <p:nvPicPr>
          <p:cNvPr id="162" name="Google Shape;162;p26"/>
          <p:cNvPicPr preferRelativeResize="0"/>
          <p:nvPr/>
        </p:nvPicPr>
        <p:blipFill>
          <a:blip r:embed="rId3">
            <a:alphaModFix/>
          </a:blip>
          <a:stretch>
            <a:fillRect/>
          </a:stretch>
        </p:blipFill>
        <p:spPr>
          <a:xfrm>
            <a:off x="566800" y="76200"/>
            <a:ext cx="8567998" cy="5023149"/>
          </a:xfrm>
          <a:prstGeom prst="rect">
            <a:avLst/>
          </a:prstGeom>
          <a:noFill/>
          <a:ln>
            <a:noFill/>
          </a:ln>
        </p:spPr>
      </p:pic>
      <p:sp>
        <p:nvSpPr>
          <p:cNvPr id="163" name="Google Shape;163;p26"/>
          <p:cNvSpPr txBox="1"/>
          <p:nvPr>
            <p:ph idx="1" type="body"/>
          </p:nvPr>
        </p:nvSpPr>
        <p:spPr>
          <a:xfrm>
            <a:off x="368750" y="292200"/>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CART (BMI)</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7"/>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Ridge Regularisation + Logistic regression (FATPER)</a:t>
            </a:r>
            <a:endParaRPr/>
          </a:p>
        </p:txBody>
      </p:sp>
      <p:pic>
        <p:nvPicPr>
          <p:cNvPr id="169" name="Google Shape;169;p27"/>
          <p:cNvPicPr preferRelativeResize="0"/>
          <p:nvPr/>
        </p:nvPicPr>
        <p:blipFill>
          <a:blip r:embed="rId3">
            <a:alphaModFix/>
          </a:blip>
          <a:stretch>
            <a:fillRect/>
          </a:stretch>
        </p:blipFill>
        <p:spPr>
          <a:xfrm>
            <a:off x="1051800" y="151150"/>
            <a:ext cx="7257317" cy="39289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8"/>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Ridge Regularisation + Logistic regression (BMI)</a:t>
            </a:r>
            <a:endParaRPr/>
          </a:p>
        </p:txBody>
      </p:sp>
      <p:pic>
        <p:nvPicPr>
          <p:cNvPr id="175" name="Google Shape;175;p28"/>
          <p:cNvPicPr preferRelativeResize="0"/>
          <p:nvPr/>
        </p:nvPicPr>
        <p:blipFill>
          <a:blip r:embed="rId3">
            <a:alphaModFix/>
          </a:blip>
          <a:stretch>
            <a:fillRect/>
          </a:stretch>
        </p:blipFill>
        <p:spPr>
          <a:xfrm>
            <a:off x="1082963" y="152400"/>
            <a:ext cx="6978087" cy="392892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9"/>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Log-Linear Model </a:t>
            </a:r>
            <a:endParaRPr/>
          </a:p>
        </p:txBody>
      </p:sp>
      <p:pic>
        <p:nvPicPr>
          <p:cNvPr id="181" name="Google Shape;181;p29"/>
          <p:cNvPicPr preferRelativeResize="0"/>
          <p:nvPr/>
        </p:nvPicPr>
        <p:blipFill>
          <a:blip r:embed="rId3">
            <a:alphaModFix/>
          </a:blip>
          <a:stretch>
            <a:fillRect/>
          </a:stretch>
        </p:blipFill>
        <p:spPr>
          <a:xfrm>
            <a:off x="3016450" y="0"/>
            <a:ext cx="3950524" cy="51435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pic>
        <p:nvPicPr>
          <p:cNvPr id="186" name="Google Shape;186;p30"/>
          <p:cNvPicPr preferRelativeResize="0"/>
          <p:nvPr/>
        </p:nvPicPr>
        <p:blipFill rotWithShape="1">
          <a:blip r:embed="rId3">
            <a:alphaModFix/>
          </a:blip>
          <a:srcRect b="0" l="0" r="8155" t="0"/>
          <a:stretch/>
        </p:blipFill>
        <p:spPr>
          <a:xfrm>
            <a:off x="2131726" y="0"/>
            <a:ext cx="7012276" cy="5143499"/>
          </a:xfrm>
          <a:prstGeom prst="rect">
            <a:avLst/>
          </a:prstGeom>
          <a:noFill/>
          <a:ln>
            <a:noFill/>
          </a:ln>
        </p:spPr>
      </p:pic>
      <p:sp>
        <p:nvSpPr>
          <p:cNvPr id="187" name="Google Shape;187;p30"/>
          <p:cNvSpPr txBox="1"/>
          <p:nvPr>
            <p:ph idx="1" type="body"/>
          </p:nvPr>
        </p:nvSpPr>
        <p:spPr>
          <a:xfrm>
            <a:off x="310075" y="386475"/>
            <a:ext cx="20775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Gaussian Graphical model</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1"/>
          <p:cNvSpPr txBox="1"/>
          <p:nvPr>
            <p:ph idx="1" type="body"/>
          </p:nvPr>
        </p:nvSpPr>
        <p:spPr>
          <a:xfrm>
            <a:off x="364525" y="17117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What is Micronutrient Dilution?</a:t>
            </a:r>
            <a:endParaRPr/>
          </a:p>
        </p:txBody>
      </p:sp>
      <p:sp>
        <p:nvSpPr>
          <p:cNvPr id="193" name="Google Shape;193;p31"/>
          <p:cNvSpPr txBox="1"/>
          <p:nvPr/>
        </p:nvSpPr>
        <p:spPr>
          <a:xfrm>
            <a:off x="447575" y="820375"/>
            <a:ext cx="7825800" cy="39393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Proxima Nova"/>
              <a:buChar char="●"/>
            </a:pPr>
            <a:r>
              <a:rPr b="1" lang="en-GB" sz="1600">
                <a:latin typeface="Proxima Nova"/>
                <a:ea typeface="Proxima Nova"/>
                <a:cs typeface="Proxima Nova"/>
                <a:sym typeface="Proxima Nova"/>
              </a:rPr>
              <a:t>Micronutrient dilution</a:t>
            </a:r>
            <a:r>
              <a:rPr lang="en-GB" sz="1600">
                <a:latin typeface="Proxima Nova"/>
                <a:ea typeface="Proxima Nova"/>
                <a:cs typeface="Proxima Nova"/>
                <a:sym typeface="Proxima Nova"/>
              </a:rPr>
              <a:t> refers to the circumstance where a diet high in sugar or energy-dense foods compromises micronutrient intake. </a:t>
            </a:r>
            <a:endParaRPr sz="1600">
              <a:latin typeface="Proxima Nova"/>
              <a:ea typeface="Proxima Nova"/>
              <a:cs typeface="Proxima Nova"/>
              <a:sym typeface="Proxima Nova"/>
            </a:endParaRPr>
          </a:p>
          <a:p>
            <a:pPr indent="-330200" lvl="0" marL="457200" rtl="0" algn="l">
              <a:spcBef>
                <a:spcPts val="1000"/>
              </a:spcBef>
              <a:spcAft>
                <a:spcPts val="0"/>
              </a:spcAft>
              <a:buSzPts val="1600"/>
              <a:buFont typeface="Proxima Nova"/>
              <a:buChar char="●"/>
            </a:pPr>
            <a:r>
              <a:rPr lang="en-GB" sz="1600">
                <a:latin typeface="Proxima Nova"/>
                <a:ea typeface="Proxima Nova"/>
                <a:cs typeface="Proxima Nova"/>
                <a:sym typeface="Proxima Nova"/>
              </a:rPr>
              <a:t>Given micronutrients play integral roles in various metabolic processes, if multiple micronutrient deficiencies are present this can result in a significantly reduced capacity of the body to efficiently utilize these calories.</a:t>
            </a:r>
            <a:endParaRPr sz="1600">
              <a:latin typeface="Proxima Nova"/>
              <a:ea typeface="Proxima Nova"/>
              <a:cs typeface="Proxima Nova"/>
              <a:sym typeface="Proxima Nova"/>
            </a:endParaRPr>
          </a:p>
          <a:p>
            <a:pPr indent="-330200" lvl="0" marL="457200" rtl="0" algn="l">
              <a:spcBef>
                <a:spcPts val="1000"/>
              </a:spcBef>
              <a:spcAft>
                <a:spcPts val="0"/>
              </a:spcAft>
              <a:buSzPts val="1600"/>
              <a:buFont typeface="Proxima Nova"/>
              <a:buChar char="●"/>
            </a:pPr>
            <a:r>
              <a:rPr lang="en-GB" sz="1600">
                <a:latin typeface="Proxima Nova"/>
                <a:ea typeface="Proxima Nova"/>
                <a:cs typeface="Proxima Nova"/>
                <a:sym typeface="Proxima Nova"/>
              </a:rPr>
              <a:t>This can lead to a build-up of toxic by-products inducing further weight gain, mental health issues and disease. </a:t>
            </a:r>
            <a:endParaRPr sz="1600">
              <a:latin typeface="Proxima Nova"/>
              <a:ea typeface="Proxima Nova"/>
              <a:cs typeface="Proxima Nova"/>
              <a:sym typeface="Proxima Nova"/>
            </a:endParaRPr>
          </a:p>
          <a:p>
            <a:pPr indent="-330200" lvl="1" marL="914400" rtl="0" algn="l">
              <a:spcBef>
                <a:spcPts val="1000"/>
              </a:spcBef>
              <a:spcAft>
                <a:spcPts val="0"/>
              </a:spcAft>
              <a:buSzPts val="1600"/>
              <a:buFont typeface="Proxima Nova"/>
              <a:buChar char="○"/>
            </a:pPr>
            <a:r>
              <a:rPr lang="en-GB" sz="1600">
                <a:latin typeface="Proxima Nova"/>
                <a:ea typeface="Proxima Nova"/>
                <a:cs typeface="Proxima Nova"/>
                <a:sym typeface="Proxima Nova"/>
              </a:rPr>
              <a:t>For example, deficiencies in vitamin B12 and folate lead to </a:t>
            </a:r>
            <a:r>
              <a:rPr lang="en-GB" sz="1600">
                <a:latin typeface="Proxima Nova"/>
                <a:ea typeface="Proxima Nova"/>
                <a:cs typeface="Proxima Nova"/>
                <a:sym typeface="Proxima Nova"/>
              </a:rPr>
              <a:t>hyperhomocysteinemia</a:t>
            </a:r>
            <a:r>
              <a:rPr lang="en-GB" sz="1600">
                <a:latin typeface="Proxima Nova"/>
                <a:ea typeface="Proxima Nova"/>
                <a:cs typeface="Proxima Nova"/>
                <a:sym typeface="Proxima Nova"/>
              </a:rPr>
              <a:t>, a risk factor for atherosclerosis.</a:t>
            </a:r>
            <a:endParaRPr sz="1600">
              <a:latin typeface="Proxima Nova"/>
              <a:ea typeface="Proxima Nova"/>
              <a:cs typeface="Proxima Nova"/>
              <a:sym typeface="Proxima Nova"/>
            </a:endParaRPr>
          </a:p>
          <a:p>
            <a:pPr indent="-330200" lvl="0" marL="457200" rtl="0" algn="l">
              <a:spcBef>
                <a:spcPts val="1000"/>
              </a:spcBef>
              <a:spcAft>
                <a:spcPts val="0"/>
              </a:spcAft>
              <a:buSzPts val="1600"/>
              <a:buFont typeface="Proxima Nova"/>
              <a:buChar char="●"/>
            </a:pPr>
            <a:r>
              <a:rPr lang="en-GB" sz="1600">
                <a:latin typeface="Proxima Nova"/>
                <a:ea typeface="Proxima Nova"/>
                <a:cs typeface="Proxima Nova"/>
                <a:sym typeface="Proxima Nova"/>
              </a:rPr>
              <a:t>Previous studies have mostly explored micronutrient dilution in comparison with excess total energy and excess sugar intake. Given energy-dense diets tend to be high in fat, the current study explored whether a relationship exists between micronutrient and fat intake. </a:t>
            </a:r>
            <a:endParaRPr sz="1600">
              <a:latin typeface="Proxima Nova"/>
              <a:ea typeface="Proxima Nova"/>
              <a:cs typeface="Proxima Nova"/>
              <a:sym typeface="Proxima Nova"/>
            </a:endParaRPr>
          </a:p>
        </p:txBody>
      </p:sp>
      <p:sp>
        <p:nvSpPr>
          <p:cNvPr id="194" name="Google Shape;194;p31"/>
          <p:cNvSpPr txBox="1"/>
          <p:nvPr/>
        </p:nvSpPr>
        <p:spPr>
          <a:xfrm>
            <a:off x="364625" y="4747125"/>
            <a:ext cx="7862700" cy="32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Proxima Nova"/>
                <a:ea typeface="Proxima Nova"/>
                <a:cs typeface="Proxima Nova"/>
                <a:sym typeface="Proxima Nova"/>
              </a:rPr>
              <a:t>References: Aytekin et al., 2019; Mok et al., 2018; Kaider-Person et al., 2008</a:t>
            </a:r>
            <a:endParaRPr sz="1000">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type="title"/>
          </p:nvPr>
        </p:nvSpPr>
        <p:spPr>
          <a:xfrm>
            <a:off x="2355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Aim &amp; Main Results</a:t>
            </a:r>
            <a:endParaRPr/>
          </a:p>
        </p:txBody>
      </p:sp>
      <p:sp>
        <p:nvSpPr>
          <p:cNvPr id="63" name="Google Shape;63;p14"/>
          <p:cNvSpPr txBox="1"/>
          <p:nvPr>
            <p:ph idx="1" type="body"/>
          </p:nvPr>
        </p:nvSpPr>
        <p:spPr>
          <a:xfrm>
            <a:off x="230775" y="767575"/>
            <a:ext cx="5001000" cy="412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          </a:t>
            </a:r>
            <a:r>
              <a:rPr lang="en-GB" sz="1400"/>
              <a:t>MC: Good afternoon everyone, today we have a panel here discussing a recent </a:t>
            </a:r>
            <a:r>
              <a:rPr lang="en-GB" sz="1400"/>
              <a:t>study</a:t>
            </a:r>
            <a:r>
              <a:rPr lang="en-GB" sz="1400"/>
              <a:t> on </a:t>
            </a:r>
            <a:r>
              <a:rPr b="1" lang="en-GB" sz="1400"/>
              <a:t>obesity in the general Australian population</a:t>
            </a:r>
            <a:r>
              <a:rPr lang="en-GB" sz="1400"/>
              <a:t>. Specifically, the</a:t>
            </a:r>
            <a:r>
              <a:rPr b="1" lang="en-GB" sz="1400"/>
              <a:t> relationship between micronutrient and fat intake </a:t>
            </a:r>
            <a:r>
              <a:rPr lang="en-GB" sz="1400"/>
              <a:t>and how this affects</a:t>
            </a:r>
            <a:r>
              <a:rPr b="1" lang="en-GB" sz="1400"/>
              <a:t> </a:t>
            </a:r>
            <a:r>
              <a:rPr b="1" lang="en-GB" sz="1400"/>
              <a:t>lipid tolerance.</a:t>
            </a:r>
            <a:r>
              <a:rPr lang="en-GB" sz="1400"/>
              <a:t> Okay </a:t>
            </a:r>
            <a:r>
              <a:rPr lang="en-GB" sz="1400"/>
              <a:t>s</a:t>
            </a:r>
            <a:r>
              <a:rPr lang="en-GB" sz="1400"/>
              <a:t>o starting off,</a:t>
            </a:r>
            <a:r>
              <a:rPr b="1" lang="en-GB" sz="1400"/>
              <a:t> what have we found?</a:t>
            </a:r>
            <a:endParaRPr b="1" sz="1400"/>
          </a:p>
          <a:p>
            <a:pPr indent="0" lvl="0" marL="0" rtl="0" algn="l">
              <a:spcBef>
                <a:spcPts val="1600"/>
              </a:spcBef>
              <a:spcAft>
                <a:spcPts val="0"/>
              </a:spcAft>
              <a:buNone/>
            </a:pPr>
            <a:r>
              <a:rPr lang="en-GB" sz="1400"/>
              <a:t>         </a:t>
            </a:r>
            <a:r>
              <a:rPr lang="en-GB" sz="1400"/>
              <a:t>Micro: </a:t>
            </a:r>
            <a:r>
              <a:rPr lang="en-GB" sz="1400"/>
              <a:t>We found that</a:t>
            </a:r>
            <a:r>
              <a:rPr lang="en-GB" sz="1400"/>
              <a:t> </a:t>
            </a:r>
            <a:r>
              <a:rPr b="1" lang="en-GB" sz="1400"/>
              <a:t>obese individuals </a:t>
            </a:r>
            <a:r>
              <a:rPr b="1" lang="en-GB" sz="1400"/>
              <a:t>tend to have lower intake of multiple micronutrients. </a:t>
            </a:r>
            <a:r>
              <a:rPr b="1" lang="en-GB" sz="1400"/>
              <a:t>Micronutrient</a:t>
            </a:r>
            <a:r>
              <a:rPr b="1" lang="en-GB" sz="1400"/>
              <a:t>s </a:t>
            </a:r>
            <a:r>
              <a:rPr lang="en-GB" sz="1400"/>
              <a:t>were</a:t>
            </a:r>
            <a:r>
              <a:rPr lang="en-GB" sz="1400"/>
              <a:t> generally </a:t>
            </a:r>
            <a:r>
              <a:rPr lang="en-GB" sz="1400"/>
              <a:t>present in </a:t>
            </a:r>
            <a:r>
              <a:rPr b="1" lang="en-GB" sz="1400"/>
              <a:t>low-fat diets. </a:t>
            </a:r>
            <a:endParaRPr sz="1400"/>
          </a:p>
          <a:p>
            <a:pPr indent="0" lvl="0" marL="0" rtl="0" algn="l">
              <a:spcBef>
                <a:spcPts val="1600"/>
              </a:spcBef>
              <a:spcAft>
                <a:spcPts val="0"/>
              </a:spcAft>
              <a:buNone/>
            </a:pPr>
            <a:r>
              <a:rPr lang="en-GB" sz="1400"/>
              <a:t>         Fat: In general, </a:t>
            </a:r>
            <a:r>
              <a:rPr b="1" lang="en-GB" sz="1400"/>
              <a:t>saturated fats intake</a:t>
            </a:r>
            <a:r>
              <a:rPr lang="en-GB" sz="1400"/>
              <a:t> have been </a:t>
            </a:r>
            <a:r>
              <a:rPr b="1" lang="en-GB" sz="1400"/>
              <a:t>positively</a:t>
            </a:r>
            <a:r>
              <a:rPr lang="en-GB" sz="1400"/>
              <a:t> correlated with BMI whereas </a:t>
            </a:r>
            <a:r>
              <a:rPr b="1" lang="en-GB" sz="1400"/>
              <a:t>unsaturated fats</a:t>
            </a:r>
            <a:r>
              <a:rPr lang="en-GB" sz="1400"/>
              <a:t> </a:t>
            </a:r>
            <a:r>
              <a:rPr b="1" lang="en-GB" sz="1400"/>
              <a:t>intake</a:t>
            </a:r>
            <a:r>
              <a:rPr lang="en-GB" sz="1400"/>
              <a:t> have been </a:t>
            </a:r>
            <a:r>
              <a:rPr b="1" lang="en-GB" sz="1400"/>
              <a:t>negatively </a:t>
            </a:r>
            <a:r>
              <a:rPr lang="en-GB" sz="1400"/>
              <a:t>correlated with BMI.</a:t>
            </a:r>
            <a:endParaRPr sz="1400"/>
          </a:p>
          <a:p>
            <a:pPr indent="0" lvl="0" marL="0" rtl="0" algn="l">
              <a:spcBef>
                <a:spcPts val="1600"/>
              </a:spcBef>
              <a:spcAft>
                <a:spcPts val="1600"/>
              </a:spcAft>
              <a:buNone/>
            </a:pPr>
            <a:r>
              <a:rPr lang="en-GB" sz="1400"/>
              <a:t>         Liptol: Obesity was associated with an impaired lipid tolerance presented by an </a:t>
            </a:r>
            <a:r>
              <a:rPr b="1" lang="en-GB" sz="1400"/>
              <a:t>increase in LDL cholesterol</a:t>
            </a:r>
            <a:r>
              <a:rPr lang="en-GB" sz="1400"/>
              <a:t> and </a:t>
            </a:r>
            <a:r>
              <a:rPr b="1" lang="en-GB" sz="1400"/>
              <a:t>triglycerides </a:t>
            </a:r>
            <a:r>
              <a:rPr lang="en-GB" sz="1400"/>
              <a:t>and </a:t>
            </a:r>
            <a:r>
              <a:rPr b="1" lang="en-GB" sz="1400"/>
              <a:t>decrease in HDL levels. </a:t>
            </a:r>
            <a:r>
              <a:rPr lang="en-GB" sz="1400"/>
              <a:t>   </a:t>
            </a:r>
            <a:endParaRPr sz="1400"/>
          </a:p>
        </p:txBody>
      </p:sp>
      <p:sp>
        <p:nvSpPr>
          <p:cNvPr id="64" name="Google Shape;64;p14"/>
          <p:cNvSpPr txBox="1"/>
          <p:nvPr/>
        </p:nvSpPr>
        <p:spPr>
          <a:xfrm>
            <a:off x="5282200" y="3859950"/>
            <a:ext cx="3711900" cy="10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2"/>
                </a:solidFill>
                <a:latin typeface="Proxima Nova"/>
                <a:ea typeface="Proxima Nova"/>
                <a:cs typeface="Proxima Nova"/>
                <a:sym typeface="Proxima Nova"/>
              </a:rPr>
              <a:t>             </a:t>
            </a:r>
            <a:r>
              <a:rPr lang="en-GB">
                <a:solidFill>
                  <a:srgbClr val="666666"/>
                </a:solidFill>
                <a:latin typeface="Proxima Nova"/>
                <a:ea typeface="Proxima Nova"/>
                <a:cs typeface="Proxima Nova"/>
                <a:sym typeface="Proxima Nova"/>
              </a:rPr>
              <a:t>MC: Ah yes, </a:t>
            </a:r>
            <a:r>
              <a:rPr lang="en-GB">
                <a:solidFill>
                  <a:srgbClr val="666666"/>
                </a:solidFill>
                <a:latin typeface="Proxima Nova"/>
                <a:ea typeface="Proxima Nova"/>
                <a:cs typeface="Proxima Nova"/>
                <a:sym typeface="Proxima Nova"/>
              </a:rPr>
              <a:t>since unsaturated fats and LDL are seen as “good lipids and good cholesterol” and the others are seen as bad. </a:t>
            </a:r>
            <a:r>
              <a:rPr b="1" lang="en-GB">
                <a:solidFill>
                  <a:srgbClr val="666666"/>
                </a:solidFill>
                <a:latin typeface="Proxima Nova"/>
                <a:ea typeface="Proxima Nova"/>
                <a:cs typeface="Proxima Nova"/>
                <a:sym typeface="Proxima Nova"/>
              </a:rPr>
              <a:t>So tell me about the statistics.</a:t>
            </a:r>
            <a:endParaRPr b="1">
              <a:solidFill>
                <a:srgbClr val="666666"/>
              </a:solidFill>
              <a:latin typeface="Proxima Nova"/>
              <a:ea typeface="Proxima Nova"/>
              <a:cs typeface="Proxima Nova"/>
              <a:sym typeface="Proxima Nova"/>
            </a:endParaRPr>
          </a:p>
        </p:txBody>
      </p:sp>
      <p:pic>
        <p:nvPicPr>
          <p:cNvPr id="65" name="Google Shape;65;p14"/>
          <p:cNvPicPr preferRelativeResize="0"/>
          <p:nvPr/>
        </p:nvPicPr>
        <p:blipFill rotWithShape="1">
          <a:blip r:embed="rId3">
            <a:alphaModFix/>
          </a:blip>
          <a:srcRect b="5465" l="10682" r="10128" t="6669"/>
          <a:stretch/>
        </p:blipFill>
        <p:spPr>
          <a:xfrm>
            <a:off x="5208675" y="405800"/>
            <a:ext cx="3858950" cy="3308650"/>
          </a:xfrm>
          <a:prstGeom prst="rect">
            <a:avLst/>
          </a:prstGeom>
          <a:noFill/>
          <a:ln>
            <a:noFill/>
          </a:ln>
        </p:spPr>
      </p:pic>
      <p:pic>
        <p:nvPicPr>
          <p:cNvPr id="66" name="Google Shape;66;p14"/>
          <p:cNvPicPr preferRelativeResize="0"/>
          <p:nvPr/>
        </p:nvPicPr>
        <p:blipFill>
          <a:blip r:embed="rId4">
            <a:alphaModFix/>
          </a:blip>
          <a:stretch>
            <a:fillRect/>
          </a:stretch>
        </p:blipFill>
        <p:spPr>
          <a:xfrm>
            <a:off x="311700" y="767575"/>
            <a:ext cx="355626" cy="324250"/>
          </a:xfrm>
          <a:prstGeom prst="rect">
            <a:avLst/>
          </a:prstGeom>
          <a:noFill/>
          <a:ln>
            <a:noFill/>
          </a:ln>
        </p:spPr>
      </p:pic>
      <p:pic>
        <p:nvPicPr>
          <p:cNvPr id="67" name="Google Shape;67;p14"/>
          <p:cNvPicPr preferRelativeResize="0"/>
          <p:nvPr/>
        </p:nvPicPr>
        <p:blipFill>
          <a:blip r:embed="rId4">
            <a:alphaModFix/>
          </a:blip>
          <a:stretch>
            <a:fillRect/>
          </a:stretch>
        </p:blipFill>
        <p:spPr>
          <a:xfrm>
            <a:off x="5441425" y="3783750"/>
            <a:ext cx="355626" cy="324250"/>
          </a:xfrm>
          <a:prstGeom prst="rect">
            <a:avLst/>
          </a:prstGeom>
          <a:noFill/>
          <a:ln>
            <a:noFill/>
          </a:ln>
        </p:spPr>
      </p:pic>
      <p:pic>
        <p:nvPicPr>
          <p:cNvPr id="68" name="Google Shape;68;p14"/>
          <p:cNvPicPr preferRelativeResize="0"/>
          <p:nvPr/>
        </p:nvPicPr>
        <p:blipFill>
          <a:blip r:embed="rId5">
            <a:alphaModFix/>
          </a:blip>
          <a:stretch>
            <a:fillRect/>
          </a:stretch>
        </p:blipFill>
        <p:spPr>
          <a:xfrm>
            <a:off x="295390" y="2221389"/>
            <a:ext cx="388248" cy="350350"/>
          </a:xfrm>
          <a:prstGeom prst="rect">
            <a:avLst/>
          </a:prstGeom>
          <a:noFill/>
          <a:ln>
            <a:noFill/>
          </a:ln>
        </p:spPr>
      </p:pic>
      <p:pic>
        <p:nvPicPr>
          <p:cNvPr id="69" name="Google Shape;69;p14"/>
          <p:cNvPicPr preferRelativeResize="0"/>
          <p:nvPr/>
        </p:nvPicPr>
        <p:blipFill>
          <a:blip r:embed="rId6">
            <a:alphaModFix/>
          </a:blip>
          <a:stretch>
            <a:fillRect/>
          </a:stretch>
        </p:blipFill>
        <p:spPr>
          <a:xfrm>
            <a:off x="295390" y="3084993"/>
            <a:ext cx="388249" cy="393906"/>
          </a:xfrm>
          <a:prstGeom prst="rect">
            <a:avLst/>
          </a:prstGeom>
          <a:noFill/>
          <a:ln>
            <a:noFill/>
          </a:ln>
        </p:spPr>
      </p:pic>
      <p:pic>
        <p:nvPicPr>
          <p:cNvPr id="70" name="Google Shape;70;p14"/>
          <p:cNvPicPr preferRelativeResize="0"/>
          <p:nvPr/>
        </p:nvPicPr>
        <p:blipFill>
          <a:blip r:embed="rId7">
            <a:alphaModFix/>
          </a:blip>
          <a:stretch>
            <a:fillRect/>
          </a:stretch>
        </p:blipFill>
        <p:spPr>
          <a:xfrm>
            <a:off x="249600" y="4068350"/>
            <a:ext cx="388250" cy="34056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2"/>
          <p:cNvSpPr txBox="1"/>
          <p:nvPr>
            <p:ph idx="1" type="body"/>
          </p:nvPr>
        </p:nvSpPr>
        <p:spPr>
          <a:xfrm>
            <a:off x="364525" y="17117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What is Lipid Tolerance?</a:t>
            </a:r>
            <a:endParaRPr/>
          </a:p>
        </p:txBody>
      </p:sp>
      <p:sp>
        <p:nvSpPr>
          <p:cNvPr id="200" name="Google Shape;200;p32"/>
          <p:cNvSpPr txBox="1"/>
          <p:nvPr/>
        </p:nvSpPr>
        <p:spPr>
          <a:xfrm>
            <a:off x="447575" y="820375"/>
            <a:ext cx="7825800" cy="3939300"/>
          </a:xfrm>
          <a:prstGeom prst="rect">
            <a:avLst/>
          </a:prstGeom>
          <a:noFill/>
          <a:ln>
            <a:noFill/>
          </a:ln>
        </p:spPr>
        <p:txBody>
          <a:bodyPr anchorCtr="0" anchor="t" bIns="91425" lIns="91425" spcFirstLastPara="1" rIns="91425" wrap="square" tIns="91425">
            <a:noAutofit/>
          </a:bodyPr>
          <a:lstStyle/>
          <a:p>
            <a:pPr indent="-330200" lvl="0" marL="457200" rtl="0" algn="l">
              <a:spcBef>
                <a:spcPts val="1200"/>
              </a:spcBef>
              <a:spcAft>
                <a:spcPts val="0"/>
              </a:spcAft>
              <a:buSzPts val="1600"/>
              <a:buFont typeface="Proxima Nova"/>
              <a:buChar char="●"/>
            </a:pPr>
            <a:r>
              <a:rPr b="1" lang="en-GB" sz="1600">
                <a:latin typeface="Proxima Nova"/>
                <a:ea typeface="Proxima Nova"/>
                <a:cs typeface="Proxima Nova"/>
                <a:sym typeface="Proxima Nova"/>
              </a:rPr>
              <a:t>Impaired lipid tolerance </a:t>
            </a:r>
            <a:r>
              <a:rPr lang="en-GB" sz="1600">
                <a:latin typeface="Proxima Nova"/>
                <a:ea typeface="Proxima Nova"/>
                <a:cs typeface="Proxima Nova"/>
                <a:sym typeface="Proxima Nova"/>
              </a:rPr>
              <a:t>refers to a reduction in the efficiency in which an individual metabolises and utilises lipids in the body.</a:t>
            </a:r>
            <a:endParaRPr sz="1600">
              <a:latin typeface="Proxima Nova"/>
              <a:ea typeface="Proxima Nova"/>
              <a:cs typeface="Proxima Nova"/>
              <a:sym typeface="Proxima Nova"/>
            </a:endParaRPr>
          </a:p>
          <a:p>
            <a:pPr indent="-330200" lvl="0" marL="457200" rtl="0" algn="l">
              <a:spcBef>
                <a:spcPts val="1000"/>
              </a:spcBef>
              <a:spcAft>
                <a:spcPts val="0"/>
              </a:spcAft>
              <a:buSzPts val="1600"/>
              <a:buFont typeface="Proxima Nova"/>
              <a:buChar char="●"/>
            </a:pPr>
            <a:r>
              <a:rPr lang="en-GB" sz="1600">
                <a:latin typeface="Proxima Nova"/>
                <a:ea typeface="Proxima Nova"/>
                <a:cs typeface="Proxima Nova"/>
                <a:sym typeface="Proxima Nova"/>
              </a:rPr>
              <a:t>Abnormalities in lipid metabolism usually occur when energy intake exceeds adipose tissue storage capacity, an event common in obese individuals </a:t>
            </a:r>
            <a:endParaRPr sz="1600">
              <a:latin typeface="Proxima Nova"/>
              <a:ea typeface="Proxima Nova"/>
              <a:cs typeface="Proxima Nova"/>
              <a:sym typeface="Proxima Nova"/>
            </a:endParaRPr>
          </a:p>
          <a:p>
            <a:pPr indent="-330200" lvl="0" marL="457200" rtl="0" algn="l">
              <a:spcBef>
                <a:spcPts val="1200"/>
              </a:spcBef>
              <a:spcAft>
                <a:spcPts val="0"/>
              </a:spcAft>
              <a:buSzPts val="1600"/>
              <a:buFont typeface="Proxima Nova"/>
              <a:buChar char="●"/>
            </a:pPr>
            <a:r>
              <a:rPr lang="en-GB" sz="1600">
                <a:latin typeface="Proxima Nova"/>
                <a:ea typeface="Proxima Nova"/>
                <a:cs typeface="Proxima Nova"/>
                <a:sym typeface="Proxima Nova"/>
              </a:rPr>
              <a:t>Hypertriglyceridemia</a:t>
            </a:r>
            <a:r>
              <a:rPr lang="en-GB" sz="1600">
                <a:latin typeface="Proxima Nova"/>
                <a:ea typeface="Proxima Nova"/>
                <a:cs typeface="Proxima Nova"/>
                <a:sym typeface="Proxima Nova"/>
              </a:rPr>
              <a:t> and hypercholesterolaemia are both forms of </a:t>
            </a:r>
            <a:r>
              <a:rPr b="1" lang="en-GB" sz="1600">
                <a:latin typeface="Proxima Nova"/>
                <a:ea typeface="Proxima Nova"/>
                <a:cs typeface="Proxima Nova"/>
                <a:sym typeface="Proxima Nova"/>
              </a:rPr>
              <a:t>dyslipidemia </a:t>
            </a:r>
            <a:r>
              <a:rPr lang="en-GB" sz="1600">
                <a:latin typeface="Proxima Nova"/>
                <a:ea typeface="Proxima Nova"/>
                <a:cs typeface="Proxima Nova"/>
                <a:sym typeface="Proxima Nova"/>
              </a:rPr>
              <a:t>that arise from aberrant lipid metabolism, resulting in clinical representations of increased LDL cholesterol, increased serum triglycerides and decreased HDL cholesterol</a:t>
            </a:r>
            <a:endParaRPr sz="1600">
              <a:latin typeface="Proxima Nova"/>
              <a:ea typeface="Proxima Nova"/>
              <a:cs typeface="Proxima Nova"/>
              <a:sym typeface="Proxima Nova"/>
            </a:endParaRPr>
          </a:p>
          <a:p>
            <a:pPr indent="0" lvl="0" marL="0" rtl="0" algn="l">
              <a:spcBef>
                <a:spcPts val="1200"/>
              </a:spcBef>
              <a:spcAft>
                <a:spcPts val="1200"/>
              </a:spcAft>
              <a:buNone/>
            </a:pPr>
            <a:r>
              <a:t/>
            </a:r>
            <a:endParaRPr sz="1600">
              <a:latin typeface="Proxima Nova"/>
              <a:ea typeface="Proxima Nova"/>
              <a:cs typeface="Proxima Nova"/>
              <a:sym typeface="Proxima Nova"/>
            </a:endParaRPr>
          </a:p>
        </p:txBody>
      </p:sp>
      <p:sp>
        <p:nvSpPr>
          <p:cNvPr id="201" name="Google Shape;201;p32"/>
          <p:cNvSpPr txBox="1"/>
          <p:nvPr/>
        </p:nvSpPr>
        <p:spPr>
          <a:xfrm>
            <a:off x="364625" y="4747125"/>
            <a:ext cx="7862700" cy="32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Proxima Nova"/>
                <a:ea typeface="Proxima Nova"/>
                <a:cs typeface="Proxima Nova"/>
                <a:sym typeface="Proxima Nova"/>
              </a:rPr>
              <a:t>References: </a:t>
            </a:r>
            <a:r>
              <a:rPr lang="en-GB" sz="1000"/>
              <a:t>Febrinati et al., 2012; Morentin Gutierrez et al., 2019</a:t>
            </a:r>
            <a:r>
              <a:rPr lang="en-GB" sz="1000">
                <a:highlight>
                  <a:srgbClr val="FFFFFF"/>
                </a:highlight>
              </a:rPr>
              <a:t>; Walker and Crook, 2013</a:t>
            </a:r>
            <a:endParaRPr sz="1000">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3"/>
          <p:cNvSpPr txBox="1"/>
          <p:nvPr>
            <p:ph idx="1" type="body"/>
          </p:nvPr>
        </p:nvSpPr>
        <p:spPr>
          <a:xfrm>
            <a:off x="364525" y="17117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Rationale of Our Study </a:t>
            </a:r>
            <a:endParaRPr/>
          </a:p>
        </p:txBody>
      </p:sp>
      <p:sp>
        <p:nvSpPr>
          <p:cNvPr id="207" name="Google Shape;207;p33"/>
          <p:cNvSpPr txBox="1"/>
          <p:nvPr/>
        </p:nvSpPr>
        <p:spPr>
          <a:xfrm>
            <a:off x="447575" y="820375"/>
            <a:ext cx="7825800" cy="3939300"/>
          </a:xfrm>
          <a:prstGeom prst="rect">
            <a:avLst/>
          </a:prstGeom>
          <a:noFill/>
          <a:ln>
            <a:noFill/>
          </a:ln>
        </p:spPr>
        <p:txBody>
          <a:bodyPr anchorCtr="0" anchor="t" bIns="91425" lIns="91425" spcFirstLastPara="1" rIns="91425" wrap="square" tIns="91425">
            <a:noAutofit/>
          </a:bodyPr>
          <a:lstStyle/>
          <a:p>
            <a:pPr indent="-330200" lvl="0" marL="457200" rtl="0" algn="l">
              <a:spcBef>
                <a:spcPts val="1200"/>
              </a:spcBef>
              <a:spcAft>
                <a:spcPts val="0"/>
              </a:spcAft>
              <a:buSzPts val="1600"/>
              <a:buFont typeface="Proxima Nova"/>
              <a:buChar char="●"/>
            </a:pPr>
            <a:r>
              <a:rPr lang="en-GB" sz="1600">
                <a:latin typeface="Proxima Nova"/>
                <a:ea typeface="Proxima Nova"/>
                <a:cs typeface="Proxima Nova"/>
                <a:sym typeface="Proxima Nova"/>
              </a:rPr>
              <a:t>Obesity is </a:t>
            </a:r>
            <a:r>
              <a:rPr b="1" lang="en-GB" sz="1600">
                <a:latin typeface="Proxima Nova"/>
                <a:ea typeface="Proxima Nova"/>
                <a:cs typeface="Proxima Nova"/>
                <a:sym typeface="Proxima Nova"/>
              </a:rPr>
              <a:t>complex, multifaceted condition</a:t>
            </a:r>
            <a:r>
              <a:rPr lang="en-GB" sz="1600">
                <a:latin typeface="Proxima Nova"/>
                <a:ea typeface="Proxima Nova"/>
                <a:cs typeface="Proxima Nova"/>
                <a:sym typeface="Proxima Nova"/>
              </a:rPr>
              <a:t> so it is crucial that research attempts to capture this through examining relationships between </a:t>
            </a:r>
            <a:r>
              <a:rPr b="1" lang="en-GB" sz="1600">
                <a:latin typeface="Proxima Nova"/>
                <a:ea typeface="Proxima Nova"/>
                <a:cs typeface="Proxima Nova"/>
                <a:sym typeface="Proxima Nova"/>
              </a:rPr>
              <a:t>multiple variables.</a:t>
            </a:r>
            <a:r>
              <a:rPr lang="en-GB" sz="1600">
                <a:latin typeface="Proxima Nova"/>
                <a:ea typeface="Proxima Nova"/>
                <a:cs typeface="Proxima Nova"/>
                <a:sym typeface="Proxima Nova"/>
              </a:rPr>
              <a:t> </a:t>
            </a:r>
            <a:endParaRPr sz="1600">
              <a:latin typeface="Proxima Nova"/>
              <a:ea typeface="Proxima Nova"/>
              <a:cs typeface="Proxima Nova"/>
              <a:sym typeface="Proxima Nova"/>
            </a:endParaRPr>
          </a:p>
          <a:p>
            <a:pPr indent="-330200" lvl="0" marL="457200" rtl="0" algn="l">
              <a:spcBef>
                <a:spcPts val="1000"/>
              </a:spcBef>
              <a:spcAft>
                <a:spcPts val="0"/>
              </a:spcAft>
              <a:buSzPts val="1600"/>
              <a:buFont typeface="Proxima Nova"/>
              <a:buChar char="●"/>
            </a:pPr>
            <a:r>
              <a:rPr lang="en-GB" sz="1600">
                <a:latin typeface="Proxima Nova"/>
                <a:ea typeface="Proxima Nova"/>
                <a:cs typeface="Proxima Nova"/>
                <a:sym typeface="Proxima Nova"/>
              </a:rPr>
              <a:t>While previous studies have explored total energy and sugar on micronutrient dilution, researchers have yet to investigate the relationship between </a:t>
            </a:r>
            <a:r>
              <a:rPr b="1" lang="en-GB" sz="1600">
                <a:latin typeface="Proxima Nova"/>
                <a:ea typeface="Proxima Nova"/>
                <a:cs typeface="Proxima Nova"/>
                <a:sym typeface="Proxima Nova"/>
              </a:rPr>
              <a:t>micronutrient </a:t>
            </a:r>
            <a:r>
              <a:rPr lang="en-GB" sz="1600">
                <a:latin typeface="Proxima Nova"/>
                <a:ea typeface="Proxima Nova"/>
                <a:cs typeface="Proxima Nova"/>
                <a:sym typeface="Proxima Nova"/>
              </a:rPr>
              <a:t>and </a:t>
            </a:r>
            <a:r>
              <a:rPr b="1" lang="en-GB" sz="1600">
                <a:latin typeface="Proxima Nova"/>
                <a:ea typeface="Proxima Nova"/>
                <a:cs typeface="Proxima Nova"/>
                <a:sym typeface="Proxima Nova"/>
              </a:rPr>
              <a:t>dietary fat intake.</a:t>
            </a:r>
            <a:r>
              <a:rPr lang="en-GB" sz="1600">
                <a:latin typeface="Proxima Nova"/>
                <a:ea typeface="Proxima Nova"/>
                <a:cs typeface="Proxima Nova"/>
                <a:sym typeface="Proxima Nova"/>
              </a:rPr>
              <a:t> </a:t>
            </a:r>
            <a:endParaRPr sz="1600">
              <a:latin typeface="Proxima Nova"/>
              <a:ea typeface="Proxima Nova"/>
              <a:cs typeface="Proxima Nova"/>
              <a:sym typeface="Proxima Nova"/>
            </a:endParaRPr>
          </a:p>
          <a:p>
            <a:pPr indent="-330200" lvl="0" marL="457200" rtl="0" algn="l">
              <a:spcBef>
                <a:spcPts val="1000"/>
              </a:spcBef>
              <a:spcAft>
                <a:spcPts val="0"/>
              </a:spcAft>
              <a:buSzPts val="1600"/>
              <a:buFont typeface="Proxima Nova"/>
              <a:buChar char="●"/>
            </a:pPr>
            <a:r>
              <a:rPr lang="en-GB" sz="1600">
                <a:latin typeface="Proxima Nova"/>
                <a:ea typeface="Proxima Nova"/>
                <a:cs typeface="Proxima Nova"/>
                <a:sym typeface="Proxima Nova"/>
              </a:rPr>
              <a:t>Obesity significantly contributes to the development of </a:t>
            </a:r>
            <a:r>
              <a:rPr b="1" lang="en-GB" sz="1600">
                <a:latin typeface="Proxima Nova"/>
                <a:ea typeface="Proxima Nova"/>
                <a:cs typeface="Proxima Nova"/>
                <a:sym typeface="Proxima Nova"/>
              </a:rPr>
              <a:t>cardiovascular disease</a:t>
            </a:r>
            <a:r>
              <a:rPr lang="en-GB" sz="1600">
                <a:latin typeface="Proxima Nova"/>
                <a:ea typeface="Proxima Nova"/>
                <a:cs typeface="Proxima Nova"/>
                <a:sym typeface="Proxima Nova"/>
              </a:rPr>
              <a:t> through altering </a:t>
            </a:r>
            <a:r>
              <a:rPr b="1" lang="en-GB" sz="1600">
                <a:latin typeface="Proxima Nova"/>
                <a:ea typeface="Proxima Nova"/>
                <a:cs typeface="Proxima Nova"/>
                <a:sym typeface="Proxima Nova"/>
              </a:rPr>
              <a:t>lipid tolerance</a:t>
            </a:r>
            <a:r>
              <a:rPr lang="en-GB" sz="1600">
                <a:latin typeface="Proxima Nova"/>
                <a:ea typeface="Proxima Nova"/>
                <a:cs typeface="Proxima Nova"/>
                <a:sym typeface="Proxima Nova"/>
              </a:rPr>
              <a:t>. Emerging evidence also suggests lipid tolerance is affected by dietary patterns.</a:t>
            </a:r>
            <a:endParaRPr sz="1600">
              <a:latin typeface="Proxima Nova"/>
              <a:ea typeface="Proxima Nova"/>
              <a:cs typeface="Proxima Nova"/>
              <a:sym typeface="Proxima Nova"/>
            </a:endParaRPr>
          </a:p>
          <a:p>
            <a:pPr indent="-330200" lvl="0" marL="457200" rtl="0" algn="l">
              <a:spcBef>
                <a:spcPts val="1000"/>
              </a:spcBef>
              <a:spcAft>
                <a:spcPts val="1000"/>
              </a:spcAft>
              <a:buSzPts val="1600"/>
              <a:buFont typeface="Proxima Nova"/>
              <a:buChar char="●"/>
            </a:pPr>
            <a:r>
              <a:rPr lang="en-GB" sz="1600">
                <a:latin typeface="Proxima Nova"/>
                <a:ea typeface="Proxima Nova"/>
                <a:cs typeface="Proxima Nova"/>
                <a:sym typeface="Proxima Nova"/>
              </a:rPr>
              <a:t>Exploring how different dietary factors interact together and contribute to obesity and lipid tolerance could inform </a:t>
            </a:r>
            <a:r>
              <a:rPr b="1" lang="en-GB" sz="1600">
                <a:latin typeface="Proxima Nova"/>
                <a:ea typeface="Proxima Nova"/>
                <a:cs typeface="Proxima Nova"/>
                <a:sym typeface="Proxima Nova"/>
              </a:rPr>
              <a:t>future public health interventions</a:t>
            </a:r>
            <a:r>
              <a:rPr lang="en-GB" sz="1600">
                <a:latin typeface="Proxima Nova"/>
                <a:ea typeface="Proxima Nova"/>
                <a:cs typeface="Proxima Nova"/>
                <a:sym typeface="Proxima Nova"/>
              </a:rPr>
              <a:t>. </a:t>
            </a:r>
            <a:endParaRPr sz="1600">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4"/>
          <p:cNvSpPr txBox="1"/>
          <p:nvPr>
            <p:ph idx="1" type="body"/>
          </p:nvPr>
        </p:nvSpPr>
        <p:spPr>
          <a:xfrm>
            <a:off x="291850" y="279300"/>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Statistical Questions </a:t>
            </a:r>
            <a:endParaRPr/>
          </a:p>
        </p:txBody>
      </p:sp>
      <p:sp>
        <p:nvSpPr>
          <p:cNvPr id="213" name="Google Shape;213;p34"/>
          <p:cNvSpPr txBox="1"/>
          <p:nvPr/>
        </p:nvSpPr>
        <p:spPr>
          <a:xfrm>
            <a:off x="456800" y="878100"/>
            <a:ext cx="8028600" cy="4018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AutoNum type="alphaLcPeriod"/>
            </a:pPr>
            <a:r>
              <a:rPr lang="en-GB">
                <a:latin typeface="Proxima Nova"/>
                <a:ea typeface="Proxima Nova"/>
                <a:cs typeface="Proxima Nova"/>
                <a:sym typeface="Proxima Nova"/>
              </a:rPr>
              <a:t>Are different lipids intakes, lipid tolerance measurements and micronutrients intake good </a:t>
            </a:r>
            <a:r>
              <a:rPr lang="en-GB" u="sng">
                <a:latin typeface="Proxima Nova"/>
                <a:ea typeface="Proxima Nova"/>
                <a:cs typeface="Proxima Nova"/>
                <a:sym typeface="Proxima Nova"/>
              </a:rPr>
              <a:t>predictors</a:t>
            </a:r>
            <a:r>
              <a:rPr lang="en-GB">
                <a:latin typeface="Proxima Nova"/>
                <a:ea typeface="Proxima Nova"/>
                <a:cs typeface="Proxima Nova"/>
                <a:sym typeface="Proxima Nova"/>
              </a:rPr>
              <a:t> of obesity in the general Australian population? </a:t>
            </a:r>
            <a:endParaRPr>
              <a:latin typeface="Proxima Nova"/>
              <a:ea typeface="Proxima Nova"/>
              <a:cs typeface="Proxima Nova"/>
              <a:sym typeface="Proxima Nova"/>
            </a:endParaRPr>
          </a:p>
          <a:p>
            <a:pPr indent="-317500" lvl="0" marL="457200" rtl="0" algn="l">
              <a:spcBef>
                <a:spcPts val="1000"/>
              </a:spcBef>
              <a:spcAft>
                <a:spcPts val="0"/>
              </a:spcAft>
              <a:buSzPts val="1400"/>
              <a:buAutoNum type="alphaLcPeriod"/>
            </a:pPr>
            <a:r>
              <a:rPr lang="en-GB">
                <a:latin typeface="Proxima Nova"/>
                <a:ea typeface="Proxima Nova"/>
                <a:cs typeface="Proxima Nova"/>
                <a:sym typeface="Proxima Nova"/>
              </a:rPr>
              <a:t>How do micronutrients, different lipid intake (i.e. MUFAT, PUFAT, SATFAT, TRANFAT) and lipid tolerance </a:t>
            </a:r>
            <a:r>
              <a:rPr lang="en-GB" u="sng">
                <a:latin typeface="Proxima Nova"/>
                <a:ea typeface="Proxima Nova"/>
                <a:cs typeface="Proxima Nova"/>
                <a:sym typeface="Proxima Nova"/>
              </a:rPr>
              <a:t>classify</a:t>
            </a:r>
            <a:r>
              <a:rPr lang="en-GB">
                <a:latin typeface="Proxima Nova"/>
                <a:ea typeface="Proxima Nova"/>
                <a:cs typeface="Proxima Nova"/>
                <a:sym typeface="Proxima Nova"/>
              </a:rPr>
              <a:t> total energy derived from fats (FATPER) in the general Australian population?</a:t>
            </a:r>
            <a:endParaRPr>
              <a:latin typeface="Proxima Nova"/>
              <a:ea typeface="Proxima Nova"/>
              <a:cs typeface="Proxima Nova"/>
              <a:sym typeface="Proxima Nova"/>
            </a:endParaRPr>
          </a:p>
          <a:p>
            <a:pPr indent="-317500" lvl="0" marL="457200" rtl="0" algn="l">
              <a:spcBef>
                <a:spcPts val="1000"/>
              </a:spcBef>
              <a:spcAft>
                <a:spcPts val="0"/>
              </a:spcAft>
              <a:buSzPts val="1400"/>
              <a:buAutoNum type="alphaLcPeriod"/>
            </a:pPr>
            <a:r>
              <a:rPr lang="en-GB">
                <a:latin typeface="Proxima Nova"/>
                <a:ea typeface="Proxima Nova"/>
                <a:cs typeface="Proxima Nova"/>
                <a:sym typeface="Proxima Nova"/>
              </a:rPr>
              <a:t>Is there a </a:t>
            </a:r>
            <a:r>
              <a:rPr lang="en-GB" u="sng">
                <a:latin typeface="Proxima Nova"/>
                <a:ea typeface="Proxima Nova"/>
                <a:cs typeface="Proxima Nova"/>
                <a:sym typeface="Proxima Nova"/>
              </a:rPr>
              <a:t>significant relationship</a:t>
            </a:r>
            <a:r>
              <a:rPr lang="en-GB">
                <a:latin typeface="Proxima Nova"/>
                <a:ea typeface="Proxima Nova"/>
                <a:cs typeface="Proxima Nova"/>
                <a:sym typeface="Proxima Nova"/>
              </a:rPr>
              <a:t> between lipids intake, micronutrient intake and lipid tolerance measurements with obesity in the general Australian population? </a:t>
            </a:r>
            <a:endParaRPr baseline="30000">
              <a:latin typeface="Proxima Nova"/>
              <a:ea typeface="Proxima Nova"/>
              <a:cs typeface="Proxima Nova"/>
              <a:sym typeface="Proxima Nova"/>
            </a:endParaRPr>
          </a:p>
          <a:p>
            <a:pPr indent="-317500" lvl="0" marL="457200" rtl="0" algn="l">
              <a:spcBef>
                <a:spcPts val="1000"/>
              </a:spcBef>
              <a:spcAft>
                <a:spcPts val="0"/>
              </a:spcAft>
              <a:buSzPts val="1400"/>
              <a:buAutoNum type="alphaLcPeriod"/>
            </a:pPr>
            <a:r>
              <a:rPr lang="en-GB">
                <a:latin typeface="Proxima Nova"/>
                <a:ea typeface="Proxima Nova"/>
                <a:cs typeface="Proxima Nova"/>
                <a:sym typeface="Proxima Nova"/>
              </a:rPr>
              <a:t>Is there a </a:t>
            </a:r>
            <a:r>
              <a:rPr lang="en-GB" u="sng">
                <a:latin typeface="Proxima Nova"/>
                <a:ea typeface="Proxima Nova"/>
                <a:cs typeface="Proxima Nova"/>
                <a:sym typeface="Proxima Nova"/>
              </a:rPr>
              <a:t>significant relationship</a:t>
            </a:r>
            <a:r>
              <a:rPr lang="en-GB">
                <a:latin typeface="Proxima Nova"/>
                <a:ea typeface="Proxima Nova"/>
                <a:cs typeface="Proxima Nova"/>
                <a:sym typeface="Proxima Nova"/>
              </a:rPr>
              <a:t> between different lipids (i.e. MUFAT, PUFAT, SATFAT, TRANFAT), micronutrient intake and lipid tolerance measurements with the individual’s total energy derived from fat (FATPER) in the general Australian population?  </a:t>
            </a:r>
            <a:endParaRPr>
              <a:latin typeface="Proxima Nova"/>
              <a:ea typeface="Proxima Nova"/>
              <a:cs typeface="Proxima Nova"/>
              <a:sym typeface="Proxima Nova"/>
            </a:endParaRPr>
          </a:p>
          <a:p>
            <a:pPr indent="-317500" lvl="0" marL="457200" rtl="0" algn="l">
              <a:spcBef>
                <a:spcPts val="1000"/>
              </a:spcBef>
              <a:spcAft>
                <a:spcPts val="1000"/>
              </a:spcAft>
              <a:buSzPts val="1400"/>
              <a:buAutoNum type="alphaLcPeriod"/>
            </a:pPr>
            <a:r>
              <a:rPr lang="en-GB">
                <a:latin typeface="Proxima Nova"/>
                <a:ea typeface="Proxima Nova"/>
                <a:cs typeface="Proxima Nova"/>
                <a:sym typeface="Proxima Nova"/>
              </a:rPr>
              <a:t>Are there </a:t>
            </a:r>
            <a:r>
              <a:rPr lang="en-GB" u="sng">
                <a:latin typeface="Proxima Nova"/>
                <a:ea typeface="Proxima Nova"/>
                <a:cs typeface="Proxima Nova"/>
                <a:sym typeface="Proxima Nova"/>
              </a:rPr>
              <a:t>significant interaction effects </a:t>
            </a:r>
            <a:r>
              <a:rPr lang="en-GB">
                <a:latin typeface="Proxima Nova"/>
                <a:ea typeface="Proxima Nova"/>
                <a:cs typeface="Proxima Nova"/>
                <a:sym typeface="Proxima Nova"/>
              </a:rPr>
              <a:t>between micronutrient intake, total energy derived from fat and BMI in the general Australian population? </a:t>
            </a:r>
            <a:endParaRPr>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5"/>
          <p:cNvSpPr txBox="1"/>
          <p:nvPr>
            <p:ph idx="1" type="body"/>
          </p:nvPr>
        </p:nvSpPr>
        <p:spPr>
          <a:xfrm>
            <a:off x="283275" y="184975"/>
            <a:ext cx="7639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How does the findings about nutrients and obesity align with literature? </a:t>
            </a:r>
            <a:endParaRPr/>
          </a:p>
        </p:txBody>
      </p:sp>
      <p:sp>
        <p:nvSpPr>
          <p:cNvPr id="219" name="Google Shape;219;p35"/>
          <p:cNvSpPr txBox="1"/>
          <p:nvPr/>
        </p:nvSpPr>
        <p:spPr>
          <a:xfrm>
            <a:off x="635700" y="921900"/>
            <a:ext cx="7872600" cy="4087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Proxima Nova"/>
              <a:buAutoNum type="arabicPeriod"/>
            </a:pPr>
            <a:r>
              <a:rPr b="1" lang="en-GB">
                <a:latin typeface="Proxima Nova"/>
                <a:ea typeface="Proxima Nova"/>
                <a:cs typeface="Proxima Nova"/>
                <a:sym typeface="Proxima Nova"/>
              </a:rPr>
              <a:t>O</a:t>
            </a:r>
            <a:r>
              <a:rPr b="1" lang="en-GB">
                <a:latin typeface="Proxima Nova"/>
                <a:ea typeface="Proxima Nova"/>
                <a:cs typeface="Proxima Nova"/>
                <a:sym typeface="Proxima Nova"/>
              </a:rPr>
              <a:t>bese individuals tend to have a lower intake of multiple micronutrients, including B-group Vitamins, magnesium, iron and calcium. </a:t>
            </a:r>
            <a:endParaRPr b="1">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GB">
                <a:latin typeface="Proxima Nova"/>
                <a:ea typeface="Proxima Nova"/>
                <a:cs typeface="Proxima Nova"/>
                <a:sym typeface="Proxima Nova"/>
              </a:rPr>
              <a:t>Micronutrient dilution has been described in obese individuals, where there is a greater consumption of energy-dense foods with a concurrent lower micronutrient intake </a:t>
            </a:r>
            <a:r>
              <a:rPr lang="en-GB" sz="900">
                <a:latin typeface="Proxima Nova"/>
                <a:ea typeface="Proxima Nova"/>
                <a:cs typeface="Proxima Nova"/>
                <a:sym typeface="Proxima Nova"/>
              </a:rPr>
              <a:t>(Mok et al., 2018; Aytekin et al., 2019). </a:t>
            </a:r>
            <a:endParaRPr sz="900">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GB">
                <a:latin typeface="Proxima Nova"/>
                <a:ea typeface="Proxima Nova"/>
                <a:cs typeface="Proxima Nova"/>
                <a:sym typeface="Proxima Nova"/>
              </a:rPr>
              <a:t>Low micronutrient consumption is also associated with weight gain, given many micronutrients are co-factors in metabolic processes</a:t>
            </a:r>
            <a:r>
              <a:rPr lang="en-GB" sz="900">
                <a:latin typeface="Proxima Nova"/>
                <a:ea typeface="Proxima Nova"/>
                <a:cs typeface="Proxima Nova"/>
                <a:sym typeface="Proxima Nova"/>
              </a:rPr>
              <a:t> (Aytekin et al., 2019). </a:t>
            </a:r>
            <a:endParaRPr sz="900">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AutoNum type="arabicPeriod"/>
            </a:pPr>
            <a:r>
              <a:rPr b="1" lang="en-GB">
                <a:latin typeface="Proxima Nova"/>
                <a:ea typeface="Proxima Nova"/>
                <a:cs typeface="Proxima Nova"/>
                <a:sym typeface="Proxima Nova"/>
              </a:rPr>
              <a:t>Odds of micronutrient intake increases with a low-fat diet (&lt;30% of total energy from fat). </a:t>
            </a:r>
            <a:endParaRPr b="1">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GB">
                <a:latin typeface="Proxima Nova"/>
                <a:ea typeface="Proxima Nova"/>
                <a:cs typeface="Proxima Nova"/>
                <a:sym typeface="Proxima Nova"/>
              </a:rPr>
              <a:t>This is likely due to the abundance of micronutrients in naturally low-fat containing foods </a:t>
            </a:r>
            <a:r>
              <a:rPr lang="en-GB" sz="900">
                <a:latin typeface="Proxima Nova"/>
                <a:ea typeface="Proxima Nova"/>
                <a:cs typeface="Proxima Nova"/>
                <a:sym typeface="Proxima Nova"/>
              </a:rPr>
              <a:t>(Shay et al., 2012).</a:t>
            </a:r>
            <a:endParaRPr sz="900">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317500" lvl="0" marL="457200" rtl="0" algn="l">
              <a:lnSpc>
                <a:spcPct val="115000"/>
              </a:lnSpc>
              <a:spcBef>
                <a:spcPts val="0"/>
              </a:spcBef>
              <a:spcAft>
                <a:spcPts val="0"/>
              </a:spcAft>
              <a:buSzPts val="1400"/>
              <a:buFont typeface="Proxima Nova"/>
              <a:buAutoNum type="arabicPeriod"/>
            </a:pPr>
            <a:r>
              <a:rPr b="1" lang="en-GB">
                <a:latin typeface="Proxima Nova"/>
                <a:ea typeface="Proxima Nova"/>
                <a:cs typeface="Proxima Nova"/>
                <a:sym typeface="Proxima Nova"/>
              </a:rPr>
              <a:t>Saturated fats have been positively correlated with BMI whereas unsaturated fats have been negatively correlated with BMI.</a:t>
            </a:r>
            <a:endParaRPr b="1">
              <a:latin typeface="Proxima Nova"/>
              <a:ea typeface="Proxima Nova"/>
              <a:cs typeface="Proxima Nova"/>
              <a:sym typeface="Proxima Nova"/>
            </a:endParaRPr>
          </a:p>
          <a:p>
            <a:pPr indent="-317500" lvl="0" marL="457200" rtl="0" algn="l">
              <a:lnSpc>
                <a:spcPct val="115000"/>
              </a:lnSpc>
              <a:spcBef>
                <a:spcPts val="0"/>
              </a:spcBef>
              <a:spcAft>
                <a:spcPts val="0"/>
              </a:spcAft>
              <a:buSzPts val="1400"/>
              <a:buFont typeface="Proxima Nova"/>
              <a:buChar char="●"/>
            </a:pPr>
            <a:r>
              <a:rPr lang="en-GB">
                <a:latin typeface="Proxima Nova"/>
                <a:ea typeface="Proxima Nova"/>
                <a:cs typeface="Proxima Nova"/>
                <a:sym typeface="Proxima Nova"/>
              </a:rPr>
              <a:t>This findings align with an abundance of literature and previous cross sectional studies </a:t>
            </a:r>
            <a:r>
              <a:rPr lang="en-GB" sz="900">
                <a:latin typeface="Proxima Nova"/>
                <a:ea typeface="Proxima Nova"/>
                <a:cs typeface="Proxima Nova"/>
                <a:sym typeface="Proxima Nova"/>
              </a:rPr>
              <a:t>(Shay et al., 2012; Halade et al., 2012) </a:t>
            </a:r>
            <a:endParaRPr sz="900">
              <a:latin typeface="Proxima Nova"/>
              <a:ea typeface="Proxima Nova"/>
              <a:cs typeface="Proxima Nova"/>
              <a:sym typeface="Proxima Nova"/>
            </a:endParaRPr>
          </a:p>
          <a:p>
            <a:pPr indent="-317500" lvl="0" marL="457200" rtl="0" algn="l">
              <a:lnSpc>
                <a:spcPct val="115000"/>
              </a:lnSpc>
              <a:spcBef>
                <a:spcPts val="0"/>
              </a:spcBef>
              <a:spcAft>
                <a:spcPts val="0"/>
              </a:spcAft>
              <a:buSzPts val="1400"/>
              <a:buFont typeface="Proxima Nova"/>
              <a:buChar char="●"/>
            </a:pPr>
            <a:r>
              <a:rPr lang="en-GB">
                <a:latin typeface="Proxima Nova"/>
                <a:ea typeface="Proxima Nova"/>
                <a:cs typeface="Proxima Nova"/>
                <a:sym typeface="Proxima Nova"/>
              </a:rPr>
              <a:t>Saturated fatty acids contribute to postprandial inflammation, which reduces the activity of lipoprotein lipase, resulting in greater storage of lipids and increasing adiposity which can be reflected in the BMI score </a:t>
            </a:r>
            <a:r>
              <a:rPr lang="en-GB" sz="900">
                <a:latin typeface="Proxima Nova"/>
                <a:ea typeface="Proxima Nova"/>
                <a:cs typeface="Proxima Nova"/>
                <a:sym typeface="Proxima Nova"/>
              </a:rPr>
              <a:t>(Klop et al., 2013). </a:t>
            </a:r>
            <a:endParaRPr sz="900">
              <a:latin typeface="Proxima Nova"/>
              <a:ea typeface="Proxima Nova"/>
              <a:cs typeface="Proxima Nova"/>
              <a:sym typeface="Proxima Nov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6"/>
          <p:cNvSpPr txBox="1"/>
          <p:nvPr>
            <p:ph idx="1" type="body"/>
          </p:nvPr>
        </p:nvSpPr>
        <p:spPr>
          <a:xfrm>
            <a:off x="283275" y="184975"/>
            <a:ext cx="7639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How does the findings about nutrients and lipid tolerance align with literature? </a:t>
            </a:r>
            <a:endParaRPr/>
          </a:p>
        </p:txBody>
      </p:sp>
      <p:sp>
        <p:nvSpPr>
          <p:cNvPr id="225" name="Google Shape;225;p36"/>
          <p:cNvSpPr txBox="1"/>
          <p:nvPr/>
        </p:nvSpPr>
        <p:spPr>
          <a:xfrm>
            <a:off x="401550" y="894400"/>
            <a:ext cx="8340900" cy="3879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Proxima Nova"/>
              <a:buAutoNum type="arabicPeriod"/>
            </a:pPr>
            <a:r>
              <a:rPr b="1" lang="en-GB">
                <a:latin typeface="Proxima Nova"/>
                <a:ea typeface="Proxima Nova"/>
                <a:cs typeface="Proxima Nova"/>
                <a:sym typeface="Proxima Nova"/>
              </a:rPr>
              <a:t>There was a positive association between micronutrient intake and impaired lipid tolerance. </a:t>
            </a:r>
            <a:endParaRPr b="1">
              <a:latin typeface="Proxima Nova"/>
              <a:ea typeface="Proxima Nova"/>
              <a:cs typeface="Proxima Nova"/>
              <a:sym typeface="Proxima Nova"/>
            </a:endParaRPr>
          </a:p>
          <a:p>
            <a:pPr indent="-317500" lvl="0" marL="457200" rtl="0" algn="l">
              <a:spcBef>
                <a:spcPts val="1000"/>
              </a:spcBef>
              <a:spcAft>
                <a:spcPts val="0"/>
              </a:spcAft>
              <a:buSzPts val="1400"/>
              <a:buFont typeface="Proxima Nova"/>
              <a:buChar char="●"/>
            </a:pPr>
            <a:r>
              <a:rPr lang="en-GB">
                <a:latin typeface="Proxima Nova"/>
                <a:ea typeface="Proxima Nova"/>
                <a:cs typeface="Proxima Nova"/>
                <a:sym typeface="Proxima Nova"/>
              </a:rPr>
              <a:t>This is inconsistent with literature, as impaired lipid tolerance is typically associated with micronutrient deficiency since many micronutrients play an essential role in lipid metabolism (Fidanza &amp; Audisio, 1982; Jacqmain et al., 2003). </a:t>
            </a:r>
            <a:endParaRPr>
              <a:latin typeface="Proxima Nova"/>
              <a:ea typeface="Proxima Nova"/>
              <a:cs typeface="Proxima Nova"/>
              <a:sym typeface="Proxima Nova"/>
            </a:endParaRPr>
          </a:p>
          <a:p>
            <a:pPr indent="-317500" lvl="0" marL="457200" rtl="0" algn="l">
              <a:spcBef>
                <a:spcPts val="1000"/>
              </a:spcBef>
              <a:spcAft>
                <a:spcPts val="0"/>
              </a:spcAft>
              <a:buSzPts val="1400"/>
              <a:buFont typeface="Proxima Nova"/>
              <a:buChar char="●"/>
            </a:pPr>
            <a:r>
              <a:rPr lang="en-GB">
                <a:latin typeface="Proxima Nova"/>
                <a:ea typeface="Proxima Nova"/>
                <a:cs typeface="Proxima Nova"/>
                <a:sym typeface="Proxima Nova"/>
              </a:rPr>
              <a:t>However, the relationship between multiple micronutrients and lipid tolerance has not been examined in the Australian population before. </a:t>
            </a:r>
            <a:endParaRPr>
              <a:latin typeface="Proxima Nova"/>
              <a:ea typeface="Proxima Nova"/>
              <a:cs typeface="Proxima Nova"/>
              <a:sym typeface="Proxima Nova"/>
            </a:endParaRPr>
          </a:p>
          <a:p>
            <a:pPr indent="0" lvl="0" marL="0" rtl="0" algn="l">
              <a:spcBef>
                <a:spcPts val="1000"/>
              </a:spcBef>
              <a:spcAft>
                <a:spcPts val="0"/>
              </a:spcAft>
              <a:buNone/>
            </a:pPr>
            <a:r>
              <a:t/>
            </a:r>
            <a:endParaRPr>
              <a:latin typeface="Proxima Nova"/>
              <a:ea typeface="Proxima Nova"/>
              <a:cs typeface="Proxima Nova"/>
              <a:sym typeface="Proxima Nova"/>
            </a:endParaRPr>
          </a:p>
          <a:p>
            <a:pPr indent="-317500" lvl="0" marL="457200" rtl="0" algn="l">
              <a:spcBef>
                <a:spcPts val="1000"/>
              </a:spcBef>
              <a:spcAft>
                <a:spcPts val="0"/>
              </a:spcAft>
              <a:buSzPts val="1400"/>
              <a:buFont typeface="Proxima Nova"/>
              <a:buAutoNum type="arabicPeriod"/>
            </a:pPr>
            <a:r>
              <a:rPr b="1" lang="en-GB">
                <a:latin typeface="Proxima Nova"/>
                <a:ea typeface="Proxima Nova"/>
                <a:cs typeface="Proxima Nova"/>
                <a:sym typeface="Proxima Nova"/>
              </a:rPr>
              <a:t>When impaired lipid tolerance is present, the likelihood of a high-fat (&gt;30% total energy from fat) is greater. </a:t>
            </a:r>
            <a:endParaRPr b="1">
              <a:latin typeface="Proxima Nova"/>
              <a:ea typeface="Proxima Nova"/>
              <a:cs typeface="Proxima Nova"/>
              <a:sym typeface="Proxima Nova"/>
            </a:endParaRPr>
          </a:p>
          <a:p>
            <a:pPr indent="-317500" lvl="0" marL="457200" rtl="0" algn="l">
              <a:spcBef>
                <a:spcPts val="1000"/>
              </a:spcBef>
              <a:spcAft>
                <a:spcPts val="0"/>
              </a:spcAft>
              <a:buSzPts val="1400"/>
              <a:buFont typeface="Proxima Nova"/>
              <a:buChar char="●"/>
            </a:pPr>
            <a:r>
              <a:rPr lang="en-GB">
                <a:latin typeface="Proxima Nova"/>
                <a:ea typeface="Proxima Nova"/>
                <a:cs typeface="Proxima Nova"/>
                <a:sym typeface="Proxima Nova"/>
              </a:rPr>
              <a:t>Previous studies examining the relationship between dietary fat and lipid tolerance have presented inconsistent findings. </a:t>
            </a:r>
            <a:endParaRPr>
              <a:latin typeface="Proxima Nova"/>
              <a:ea typeface="Proxima Nova"/>
              <a:cs typeface="Proxima Nova"/>
              <a:sym typeface="Proxima Nova"/>
            </a:endParaRPr>
          </a:p>
          <a:p>
            <a:pPr indent="-317500" lvl="0" marL="457200" rtl="0" algn="l">
              <a:spcBef>
                <a:spcPts val="1000"/>
              </a:spcBef>
              <a:spcAft>
                <a:spcPts val="0"/>
              </a:spcAft>
              <a:buSzPts val="1400"/>
              <a:buFont typeface="Proxima Nova"/>
              <a:buChar char="●"/>
            </a:pPr>
            <a:r>
              <a:rPr lang="en-GB">
                <a:latin typeface="Proxima Nova"/>
                <a:ea typeface="Proxima Nova"/>
                <a:cs typeface="Proxima Nova"/>
                <a:sym typeface="Proxima Nova"/>
              </a:rPr>
              <a:t>An analysis of the Australian Health Survey 2011-13 found no difference in consumption of saturated fat, trans fat, polyunsaturated fat and total fat between adults with CVD, at risk of CVD or with no CVD - markers of which include impaired lipid metabolism (Thomas et al., 2017). </a:t>
            </a:r>
            <a:endParaRPr>
              <a:latin typeface="Proxima Nova"/>
              <a:ea typeface="Proxima Nova"/>
              <a:cs typeface="Proxima Nova"/>
              <a:sym typeface="Proxima Nova"/>
            </a:endParaRPr>
          </a:p>
          <a:p>
            <a:pPr indent="0" lvl="0" marL="0" rtl="0" algn="l">
              <a:lnSpc>
                <a:spcPct val="107916"/>
              </a:lnSpc>
              <a:spcBef>
                <a:spcPts val="1000"/>
              </a:spcBef>
              <a:spcAft>
                <a:spcPts val="800"/>
              </a:spcAft>
              <a:buNone/>
            </a:pPr>
            <a:r>
              <a:t/>
            </a:r>
            <a:endParaRPr>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29" name="Shape 229"/>
        <p:cNvGrpSpPr/>
        <p:nvPr/>
      </p:nvGrpSpPr>
      <p:grpSpPr>
        <a:xfrm>
          <a:off x="0" y="0"/>
          <a:ext cx="0" cy="0"/>
          <a:chOff x="0" y="0"/>
          <a:chExt cx="0" cy="0"/>
        </a:xfrm>
      </p:grpSpPr>
      <p:pic>
        <p:nvPicPr>
          <p:cNvPr id="230" name="Google Shape;230;p37"/>
          <p:cNvPicPr preferRelativeResize="0"/>
          <p:nvPr/>
        </p:nvPicPr>
        <p:blipFill>
          <a:blip r:embed="rId3">
            <a:alphaModFix/>
          </a:blip>
          <a:stretch>
            <a:fillRect/>
          </a:stretch>
        </p:blipFill>
        <p:spPr>
          <a:xfrm>
            <a:off x="3455899" y="0"/>
            <a:ext cx="2232201"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8"/>
          <p:cNvSpPr/>
          <p:nvPr/>
        </p:nvSpPr>
        <p:spPr>
          <a:xfrm>
            <a:off x="164900" y="764500"/>
            <a:ext cx="929400" cy="18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6" name="Google Shape;236;p38"/>
          <p:cNvPicPr preferRelativeResize="0"/>
          <p:nvPr/>
        </p:nvPicPr>
        <p:blipFill>
          <a:blip r:embed="rId3">
            <a:alphaModFix/>
          </a:blip>
          <a:stretch>
            <a:fillRect/>
          </a:stretch>
        </p:blipFill>
        <p:spPr>
          <a:xfrm>
            <a:off x="801275" y="-1"/>
            <a:ext cx="8229600" cy="5143500"/>
          </a:xfrm>
          <a:prstGeom prst="rect">
            <a:avLst/>
          </a:prstGeom>
          <a:noFill/>
          <a:ln>
            <a:noFill/>
          </a:ln>
        </p:spPr>
      </p:pic>
      <p:sp>
        <p:nvSpPr>
          <p:cNvPr id="237" name="Google Shape;237;p38"/>
          <p:cNvSpPr txBox="1"/>
          <p:nvPr>
            <p:ph idx="1" type="body"/>
          </p:nvPr>
        </p:nvSpPr>
        <p:spPr>
          <a:xfrm>
            <a:off x="127400" y="4392300"/>
            <a:ext cx="42645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Group highlights and Appreciations Page</a:t>
            </a:r>
            <a:endParaRPr/>
          </a:p>
        </p:txBody>
      </p:sp>
      <p:pic>
        <p:nvPicPr>
          <p:cNvPr id="238" name="Google Shape;238;p38"/>
          <p:cNvPicPr preferRelativeResize="0"/>
          <p:nvPr/>
        </p:nvPicPr>
        <p:blipFill>
          <a:blip r:embed="rId4">
            <a:alphaModFix/>
          </a:blip>
          <a:stretch>
            <a:fillRect/>
          </a:stretch>
        </p:blipFill>
        <p:spPr>
          <a:xfrm>
            <a:off x="7360375" y="2977050"/>
            <a:ext cx="671475" cy="5222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References</a:t>
            </a:r>
            <a:endParaRPr/>
          </a:p>
        </p:txBody>
      </p:sp>
      <p:sp>
        <p:nvSpPr>
          <p:cNvPr id="244" name="Google Shape;244;p3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GB" sz="1100">
                <a:solidFill>
                  <a:srgbClr val="222222"/>
                </a:solidFill>
                <a:latin typeface="Arial"/>
                <a:ea typeface="Arial"/>
                <a:cs typeface="Arial"/>
                <a:sym typeface="Arial"/>
              </a:rPr>
              <a:t>Guerci, B, Paul, J, Vergès, B, Drouin, P, Durlach, V &amp; Hadjadj, S (2000) Lack of association between lipaemia and central adiposity in subjects with an atherogenic lipoprotein phenotype (ALP). International Journal of Obesity, Vol. 24, no. 9, pp. 468-478.</a:t>
            </a:r>
            <a:endParaRPr sz="1100">
              <a:solidFill>
                <a:srgbClr val="222222"/>
              </a:solidFill>
              <a:latin typeface="Arial"/>
              <a:ea typeface="Arial"/>
              <a:cs typeface="Arial"/>
              <a:sym typeface="Arial"/>
            </a:endParaRPr>
          </a:p>
          <a:p>
            <a:pPr indent="0" lvl="0" marL="0" rtl="0" algn="just">
              <a:lnSpc>
                <a:spcPct val="100000"/>
              </a:lnSpc>
              <a:spcBef>
                <a:spcPts val="900"/>
              </a:spcBef>
              <a:spcAft>
                <a:spcPts val="0"/>
              </a:spcAft>
              <a:buNone/>
            </a:pPr>
            <a:r>
              <a:rPr lang="en-GB" sz="1100">
                <a:solidFill>
                  <a:srgbClr val="222222"/>
                </a:solidFill>
                <a:latin typeface="Arial"/>
                <a:ea typeface="Arial"/>
                <a:cs typeface="Arial"/>
                <a:sym typeface="Arial"/>
              </a:rPr>
              <a:t>Halade, GV, Jin, YF &amp; Lindsey, ML (2012) Roles of saturated vs. polyunsaturated fat in heart failure survival: not all fats are created equal. Cardiovascular Research. Vol. 93. pp. 4-5.</a:t>
            </a:r>
            <a:endParaRPr sz="1100">
              <a:solidFill>
                <a:srgbClr val="222222"/>
              </a:solidFill>
              <a:latin typeface="Arial"/>
              <a:ea typeface="Arial"/>
              <a:cs typeface="Arial"/>
              <a:sym typeface="Arial"/>
            </a:endParaRPr>
          </a:p>
          <a:p>
            <a:pPr indent="0" lvl="0" marL="0" rtl="0" algn="just">
              <a:lnSpc>
                <a:spcPct val="100000"/>
              </a:lnSpc>
              <a:spcBef>
                <a:spcPts val="900"/>
              </a:spcBef>
              <a:spcAft>
                <a:spcPts val="0"/>
              </a:spcAft>
              <a:buNone/>
            </a:pPr>
            <a:r>
              <a:rPr lang="en-GB" sz="1100">
                <a:solidFill>
                  <a:srgbClr val="222222"/>
                </a:solidFill>
                <a:latin typeface="Arial"/>
                <a:ea typeface="Arial"/>
                <a:cs typeface="Arial"/>
                <a:sym typeface="Arial"/>
              </a:rPr>
              <a:t>Harris, M (2013) The metabolic syndrome. Australian Family Physician, Vol. 42, no. 8, pp. 524-527.</a:t>
            </a:r>
            <a:endParaRPr sz="1100">
              <a:solidFill>
                <a:srgbClr val="222222"/>
              </a:solidFill>
              <a:latin typeface="Arial"/>
              <a:ea typeface="Arial"/>
              <a:cs typeface="Arial"/>
              <a:sym typeface="Arial"/>
            </a:endParaRPr>
          </a:p>
          <a:p>
            <a:pPr indent="0" lvl="0" marL="0" rtl="0" algn="just">
              <a:lnSpc>
                <a:spcPct val="100000"/>
              </a:lnSpc>
              <a:spcBef>
                <a:spcPts val="900"/>
              </a:spcBef>
              <a:spcAft>
                <a:spcPts val="0"/>
              </a:spcAft>
              <a:buNone/>
            </a:pPr>
            <a:r>
              <a:rPr lang="en-GB" sz="1100">
                <a:solidFill>
                  <a:srgbClr val="222222"/>
                </a:solidFill>
                <a:latin typeface="Arial"/>
                <a:ea typeface="Arial"/>
                <a:cs typeface="Arial"/>
                <a:sym typeface="Arial"/>
              </a:rPr>
              <a:t>Hofmann, S, Perez-Tilve, D, Greer, T, Coburn, B, Grant, E, Basford, J, Tschop, M &amp; Hui, D (2007) Defective Lipid Delivery Modulates Glucose Tolerance and Metabolic Response to Diet in Apolipoprotein E Deficient Mice. Diabetes, Vol. 57, no. 1, pp. 5-12. </a:t>
            </a:r>
            <a:endParaRPr sz="1100">
              <a:solidFill>
                <a:srgbClr val="222222"/>
              </a:solidFill>
              <a:latin typeface="Arial"/>
              <a:ea typeface="Arial"/>
              <a:cs typeface="Arial"/>
              <a:sym typeface="Arial"/>
            </a:endParaRPr>
          </a:p>
          <a:p>
            <a:pPr indent="0" lvl="0" marL="0" rtl="0" algn="just">
              <a:lnSpc>
                <a:spcPct val="100000"/>
              </a:lnSpc>
              <a:spcBef>
                <a:spcPts val="900"/>
              </a:spcBef>
              <a:spcAft>
                <a:spcPts val="0"/>
              </a:spcAft>
              <a:buNone/>
            </a:pPr>
            <a:r>
              <a:rPr lang="en-GB" sz="1100">
                <a:solidFill>
                  <a:srgbClr val="222222"/>
                </a:solidFill>
                <a:latin typeface="Arial"/>
                <a:ea typeface="Arial"/>
                <a:cs typeface="Arial"/>
                <a:sym typeface="Arial"/>
              </a:rPr>
              <a:t>James, PT, Leach, R, Kalamara, E &amp; Shayeghi, M (2001) The worldwide obesity epidemic. Obesity Research, Vol. 9(5), pp. S228-S233. </a:t>
            </a:r>
            <a:endParaRPr sz="1100">
              <a:solidFill>
                <a:srgbClr val="000000"/>
              </a:solidFill>
              <a:latin typeface="Arial"/>
              <a:ea typeface="Arial"/>
              <a:cs typeface="Arial"/>
              <a:sym typeface="Arial"/>
            </a:endParaRPr>
          </a:p>
          <a:p>
            <a:pPr indent="0" lvl="0" marL="0" rtl="0" algn="l">
              <a:spcBef>
                <a:spcPts val="900"/>
              </a:spcBef>
              <a:spcAft>
                <a:spcPts val="1600"/>
              </a:spcAft>
              <a:buNone/>
            </a:pPr>
            <a:r>
              <a:t/>
            </a:r>
            <a:endParaRPr/>
          </a:p>
        </p:txBody>
      </p:sp>
      <p:sp>
        <p:nvSpPr>
          <p:cNvPr id="245" name="Google Shape;245;p39"/>
          <p:cNvSpPr txBox="1"/>
          <p:nvPr>
            <p:ph idx="2" type="body"/>
          </p:nvPr>
        </p:nvSpPr>
        <p:spPr>
          <a:xfrm>
            <a:off x="4572000" y="1152475"/>
            <a:ext cx="42603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GB" sz="1100">
                <a:solidFill>
                  <a:srgbClr val="222222"/>
                </a:solidFill>
                <a:latin typeface="Arial"/>
                <a:ea typeface="Arial"/>
                <a:cs typeface="Arial"/>
                <a:sym typeface="Arial"/>
              </a:rPr>
              <a:t>J</a:t>
            </a:r>
            <a:r>
              <a:rPr lang="en-GB" sz="1100">
                <a:solidFill>
                  <a:srgbClr val="222222"/>
                </a:solidFill>
                <a:latin typeface="Arial"/>
                <a:ea typeface="Arial"/>
                <a:cs typeface="Arial"/>
                <a:sym typeface="Arial"/>
              </a:rPr>
              <a:t>acqmain, M., Doucet, E., Després, J., Bouchard, C. and Tremblay, A (2003) Calcium intake, body composition, and lipoprotein-lipid concentrations in adults. The American Journal of Clinical Nutrition, Vol. 77, no. 6, pp. 1448-1452.</a:t>
            </a:r>
            <a:endParaRPr sz="1100">
              <a:solidFill>
                <a:srgbClr val="222222"/>
              </a:solidFill>
              <a:latin typeface="Arial"/>
              <a:ea typeface="Arial"/>
              <a:cs typeface="Arial"/>
              <a:sym typeface="Arial"/>
            </a:endParaRPr>
          </a:p>
          <a:p>
            <a:pPr indent="0" lvl="0" marL="0" rtl="0" algn="just">
              <a:lnSpc>
                <a:spcPct val="100000"/>
              </a:lnSpc>
              <a:spcBef>
                <a:spcPts val="900"/>
              </a:spcBef>
              <a:spcAft>
                <a:spcPts val="0"/>
              </a:spcAft>
              <a:buNone/>
            </a:pPr>
            <a:r>
              <a:rPr lang="en-GB" sz="1100">
                <a:solidFill>
                  <a:srgbClr val="222222"/>
                </a:solidFill>
                <a:latin typeface="Arial"/>
                <a:ea typeface="Arial"/>
                <a:cs typeface="Arial"/>
                <a:sym typeface="Arial"/>
              </a:rPr>
              <a:t>Joffe, YT, Merwe, LVD, Evans, J, Collins, M, Lambert, EV, September, AV &amp; Goedecke, JH (2014) Interleukin-6 Gene Polymorphisms, Dietary Fat Intake, Obesity and Serum Lipid Concentrations in Black and White South African Women. Nutrients. Vol.6, pp. 2436-2465.</a:t>
            </a:r>
            <a:endParaRPr sz="1100">
              <a:solidFill>
                <a:srgbClr val="222222"/>
              </a:solidFill>
              <a:latin typeface="Arial"/>
              <a:ea typeface="Arial"/>
              <a:cs typeface="Arial"/>
              <a:sym typeface="Arial"/>
            </a:endParaRPr>
          </a:p>
          <a:p>
            <a:pPr indent="0" lvl="0" marL="0" rtl="0" algn="just">
              <a:lnSpc>
                <a:spcPct val="100000"/>
              </a:lnSpc>
              <a:spcBef>
                <a:spcPts val="900"/>
              </a:spcBef>
              <a:spcAft>
                <a:spcPts val="0"/>
              </a:spcAft>
              <a:buNone/>
            </a:pPr>
            <a:r>
              <a:rPr lang="en-GB" sz="1100">
                <a:solidFill>
                  <a:srgbClr val="222222"/>
                </a:solidFill>
                <a:latin typeface="Arial"/>
                <a:ea typeface="Arial"/>
                <a:cs typeface="Arial"/>
                <a:sym typeface="Arial"/>
              </a:rPr>
              <a:t>Kaidar-Person, O, Person, B, Szomstein, S &amp; Rosenthal, R (2008) Nutritional Deficiencies in Morbidly Obese Patients: A New Form of Malnutrition? Part B: Minerals. Obesity Surgery, Vol. 18, no. 8, pp. 1028-1034.</a:t>
            </a:r>
            <a:endParaRPr sz="1100">
              <a:solidFill>
                <a:srgbClr val="222222"/>
              </a:solidFill>
              <a:latin typeface="Arial"/>
              <a:ea typeface="Arial"/>
              <a:cs typeface="Arial"/>
              <a:sym typeface="Arial"/>
            </a:endParaRPr>
          </a:p>
          <a:p>
            <a:pPr indent="0" lvl="0" marL="0" rtl="0" algn="just">
              <a:lnSpc>
                <a:spcPct val="100000"/>
              </a:lnSpc>
              <a:spcBef>
                <a:spcPts val="900"/>
              </a:spcBef>
              <a:spcAft>
                <a:spcPts val="0"/>
              </a:spcAft>
              <a:buNone/>
            </a:pPr>
            <a:r>
              <a:rPr lang="en-GB" sz="1100">
                <a:solidFill>
                  <a:srgbClr val="222222"/>
                </a:solidFill>
                <a:latin typeface="Arial"/>
                <a:ea typeface="Arial"/>
                <a:cs typeface="Arial"/>
                <a:sym typeface="Arial"/>
              </a:rPr>
              <a:t>Klop, B, Elte, JWF &amp; Cabezas MC (2013) Dyslipidemia in Obesity: Mechanisms and Potential Targets. Nutrients. Vol. 5, pp. 1218-1240.</a:t>
            </a:r>
            <a:endParaRPr sz="1100">
              <a:solidFill>
                <a:srgbClr val="222222"/>
              </a:solidFill>
              <a:latin typeface="Arial"/>
              <a:ea typeface="Arial"/>
              <a:cs typeface="Arial"/>
              <a:sym typeface="Arial"/>
            </a:endParaRPr>
          </a:p>
          <a:p>
            <a:pPr indent="0" lvl="0" marL="0" rtl="0" algn="l">
              <a:spcBef>
                <a:spcPts val="900"/>
              </a:spcBef>
              <a:spcAft>
                <a:spcPts val="1600"/>
              </a:spcAft>
              <a:buNone/>
            </a:pPr>
            <a:r>
              <a:t/>
            </a:r>
            <a:endParaRPr sz="1100">
              <a:solidFill>
                <a:srgbClr val="222222"/>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References</a:t>
            </a:r>
            <a:endParaRPr/>
          </a:p>
        </p:txBody>
      </p:sp>
      <p:sp>
        <p:nvSpPr>
          <p:cNvPr id="251" name="Google Shape;251;p4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100">
                <a:solidFill>
                  <a:srgbClr val="000000"/>
                </a:solidFill>
                <a:latin typeface="Arial"/>
                <a:ea typeface="Arial"/>
                <a:cs typeface="Arial"/>
                <a:sym typeface="Arial"/>
              </a:rPr>
              <a:t>ABS.gov.au. (2014). </a:t>
            </a:r>
            <a:r>
              <a:rPr i="1" lang="en-GB" sz="1100">
                <a:solidFill>
                  <a:srgbClr val="000000"/>
                </a:solidFill>
                <a:latin typeface="Arial"/>
                <a:ea typeface="Arial"/>
                <a:cs typeface="Arial"/>
                <a:sym typeface="Arial"/>
              </a:rPr>
              <a:t>Australian Health Survey: Users' Guide, 2011-13</a:t>
            </a:r>
            <a:r>
              <a:rPr lang="en-GB" sz="1100">
                <a:solidFill>
                  <a:srgbClr val="000000"/>
                </a:solidFill>
                <a:latin typeface="Arial"/>
                <a:ea typeface="Arial"/>
                <a:cs typeface="Arial"/>
                <a:sym typeface="Arial"/>
              </a:rPr>
              <a:t>. [online] Available at: https://www.abs.gov.au/ausstats/abs@.nsf/Lookup/4363.0.55.001Chapter651512011-13 [Accessed 26 Oct. 2019].</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en-GB" sz="1100">
                <a:solidFill>
                  <a:srgbClr val="000000"/>
                </a:solidFill>
                <a:latin typeface="Arial"/>
                <a:ea typeface="Arial"/>
                <a:cs typeface="Arial"/>
                <a:sym typeface="Arial"/>
              </a:rPr>
              <a:t>Röhrl, C. and Stangl, H., 2018. Cholesterol metabolism—physiological regulation and pathophysiological deregulation by the endoplasmic reticulum. </a:t>
            </a:r>
            <a:r>
              <a:rPr i="1" lang="en-GB" sz="1100">
                <a:solidFill>
                  <a:srgbClr val="000000"/>
                </a:solidFill>
                <a:latin typeface="Arial"/>
                <a:ea typeface="Arial"/>
                <a:cs typeface="Arial"/>
                <a:sym typeface="Arial"/>
              </a:rPr>
              <a:t>Wiener Medizinische Wochenschrift</a:t>
            </a:r>
            <a:r>
              <a:rPr lang="en-GB" sz="1100">
                <a:solidFill>
                  <a:srgbClr val="000000"/>
                </a:solidFill>
                <a:latin typeface="Arial"/>
                <a:ea typeface="Arial"/>
                <a:cs typeface="Arial"/>
                <a:sym typeface="Arial"/>
              </a:rPr>
              <a:t>, </a:t>
            </a:r>
            <a:r>
              <a:rPr i="1" lang="en-GB" sz="1100">
                <a:solidFill>
                  <a:srgbClr val="000000"/>
                </a:solidFill>
                <a:latin typeface="Arial"/>
                <a:ea typeface="Arial"/>
                <a:cs typeface="Arial"/>
                <a:sym typeface="Arial"/>
              </a:rPr>
              <a:t>168</a:t>
            </a:r>
            <a:r>
              <a:rPr lang="en-GB" sz="1100">
                <a:solidFill>
                  <a:srgbClr val="000000"/>
                </a:solidFill>
                <a:latin typeface="Arial"/>
                <a:ea typeface="Arial"/>
                <a:cs typeface="Arial"/>
                <a:sym typeface="Arial"/>
              </a:rPr>
              <a:t>(11-12), pp.280-285.</a:t>
            </a:r>
            <a:endParaRPr sz="1100">
              <a:solidFill>
                <a:srgbClr val="000000"/>
              </a:solidFill>
              <a:latin typeface="Arial"/>
              <a:ea typeface="Arial"/>
              <a:cs typeface="Arial"/>
              <a:sym typeface="Arial"/>
            </a:endParaRPr>
          </a:p>
          <a:p>
            <a:pPr indent="0" lvl="0" marL="0" marR="368300" rtl="0" algn="l">
              <a:lnSpc>
                <a:spcPct val="100000"/>
              </a:lnSpc>
              <a:spcBef>
                <a:spcPts val="0"/>
              </a:spcBef>
              <a:spcAft>
                <a:spcPts val="0"/>
              </a:spcAft>
              <a:buNone/>
            </a:pPr>
            <a:r>
              <a:t/>
            </a:r>
            <a:endParaRPr sz="1100">
              <a:solidFill>
                <a:srgbClr val="222222"/>
              </a:solidFill>
              <a:latin typeface="Arial"/>
              <a:ea typeface="Arial"/>
              <a:cs typeface="Arial"/>
              <a:sym typeface="Arial"/>
            </a:endParaRPr>
          </a:p>
          <a:p>
            <a:pPr indent="0" lvl="0" marL="0" rtl="0" algn="l">
              <a:lnSpc>
                <a:spcPct val="100000"/>
              </a:lnSpc>
              <a:spcBef>
                <a:spcPts val="0"/>
              </a:spcBef>
              <a:spcAft>
                <a:spcPts val="0"/>
              </a:spcAft>
              <a:buNone/>
            </a:pPr>
            <a:r>
              <a:rPr lang="en-GB" sz="1100">
                <a:solidFill>
                  <a:srgbClr val="222222"/>
                </a:solidFill>
                <a:latin typeface="Arial"/>
                <a:ea typeface="Arial"/>
                <a:cs typeface="Arial"/>
                <a:sym typeface="Arial"/>
              </a:rPr>
              <a:t>Aytekin, N, Godfri, B, &amp; Cunliffe, A (2019) The hunger trap hypothesis: New horizons in understanding the control of food intake. Medical Hypotheses, Vol. 129, p.109247.</a:t>
            </a:r>
            <a:endParaRPr sz="1100">
              <a:solidFill>
                <a:srgbClr val="222222"/>
              </a:solidFill>
              <a:latin typeface="Arial"/>
              <a:ea typeface="Arial"/>
              <a:cs typeface="Arial"/>
              <a:sym typeface="Arial"/>
            </a:endParaRPr>
          </a:p>
          <a:p>
            <a:pPr indent="0" lvl="0" marL="0" rtl="0" algn="l">
              <a:lnSpc>
                <a:spcPct val="100000"/>
              </a:lnSpc>
              <a:spcBef>
                <a:spcPts val="900"/>
              </a:spcBef>
              <a:spcAft>
                <a:spcPts val="0"/>
              </a:spcAft>
              <a:buNone/>
            </a:pPr>
            <a:r>
              <a:rPr lang="en-GB" sz="1100">
                <a:solidFill>
                  <a:srgbClr val="222222"/>
                </a:solidFill>
                <a:latin typeface="Arial"/>
                <a:ea typeface="Arial"/>
                <a:cs typeface="Arial"/>
                <a:sym typeface="Arial"/>
              </a:rPr>
              <a:t>Beaudoin, M, Robinson, L &amp; Graham, T (2011) An Oral Lipid Challenge and Acute Intake of Caffeinated Coffee Additively Decrease Glucose Tolerance in Healthy Men. The Journal of Nutrition, Vol. 141, no. 4, pp. 574-581.</a:t>
            </a:r>
            <a:endParaRPr sz="1100">
              <a:solidFill>
                <a:srgbClr val="222222"/>
              </a:solidFill>
              <a:latin typeface="Arial"/>
              <a:ea typeface="Arial"/>
              <a:cs typeface="Arial"/>
              <a:sym typeface="Arial"/>
            </a:endParaRPr>
          </a:p>
          <a:p>
            <a:pPr indent="0" lvl="0" marL="0" rtl="0" algn="l">
              <a:spcBef>
                <a:spcPts val="900"/>
              </a:spcBef>
              <a:spcAft>
                <a:spcPts val="1600"/>
              </a:spcAft>
              <a:buNone/>
            </a:pPr>
            <a:r>
              <a:t/>
            </a:r>
            <a:endParaRPr/>
          </a:p>
        </p:txBody>
      </p:sp>
      <p:sp>
        <p:nvSpPr>
          <p:cNvPr id="252" name="Google Shape;252;p40"/>
          <p:cNvSpPr txBox="1"/>
          <p:nvPr>
            <p:ph idx="2" type="body"/>
          </p:nvPr>
        </p:nvSpPr>
        <p:spPr>
          <a:xfrm>
            <a:off x="4572000" y="1152475"/>
            <a:ext cx="42603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GB" sz="1100">
                <a:solidFill>
                  <a:srgbClr val="222222"/>
                </a:solidFill>
                <a:latin typeface="Arial"/>
                <a:ea typeface="Arial"/>
                <a:cs typeface="Arial"/>
                <a:sym typeface="Arial"/>
              </a:rPr>
              <a:t>Cvijanovic, N, Isaacs, NJ, Rayner, CK, Feinle-Bisset, C, Young, RL &amp;amp; Little, TJ (2017) Lipid stimulation of fatty acid sensors in the human duodenum: relationship with gastrointestinal hormones, BMI and diet, International Journal of Obesity, Vol. 41, pp. 233-239.</a:t>
            </a:r>
            <a:endParaRPr sz="1100">
              <a:solidFill>
                <a:srgbClr val="222222"/>
              </a:solidFill>
              <a:latin typeface="Arial"/>
              <a:ea typeface="Arial"/>
              <a:cs typeface="Arial"/>
              <a:sym typeface="Arial"/>
            </a:endParaRPr>
          </a:p>
          <a:p>
            <a:pPr indent="0" lvl="0" marL="0" rtl="0" algn="just">
              <a:lnSpc>
                <a:spcPct val="100000"/>
              </a:lnSpc>
              <a:spcBef>
                <a:spcPts val="900"/>
              </a:spcBef>
              <a:spcAft>
                <a:spcPts val="0"/>
              </a:spcAft>
              <a:buNone/>
            </a:pPr>
            <a:r>
              <a:rPr lang="en-GB" sz="1100">
                <a:solidFill>
                  <a:srgbClr val="222222"/>
                </a:solidFill>
                <a:latin typeface="Arial"/>
                <a:ea typeface="Arial"/>
                <a:cs typeface="Arial"/>
                <a:sym typeface="Arial"/>
              </a:rPr>
              <a:t>Da Silva, R, Kelly, Al Rajabi, A &amp; Jacobs, R (2013) Novel insights on interactions between folate and lipid metabolism. BioFactors, Vol. 40, no. 3, pp. 277-283.</a:t>
            </a:r>
            <a:endParaRPr sz="1100">
              <a:solidFill>
                <a:srgbClr val="222222"/>
              </a:solidFill>
              <a:latin typeface="Arial"/>
              <a:ea typeface="Arial"/>
              <a:cs typeface="Arial"/>
              <a:sym typeface="Arial"/>
            </a:endParaRPr>
          </a:p>
          <a:p>
            <a:pPr indent="0" lvl="0" marL="0" rtl="0" algn="just">
              <a:lnSpc>
                <a:spcPct val="100000"/>
              </a:lnSpc>
              <a:spcBef>
                <a:spcPts val="900"/>
              </a:spcBef>
              <a:spcAft>
                <a:spcPts val="0"/>
              </a:spcAft>
              <a:buNone/>
            </a:pPr>
            <a:r>
              <a:rPr lang="en-GB" sz="1100">
                <a:solidFill>
                  <a:srgbClr val="222222"/>
                </a:solidFill>
                <a:latin typeface="Arial"/>
                <a:ea typeface="Arial"/>
                <a:cs typeface="Arial"/>
                <a:sym typeface="Arial"/>
              </a:rPr>
              <a:t>Febrianti, ESZ, Asviandri, Farlina, L, Lestari, R, Cahyohadi, S, &amp; Rini, EA (2012) Correlation between lipid profiles and body mass index of adolescents obesity in Padang, International Journal of Pediatric Endocrinology, pp. 87.</a:t>
            </a:r>
            <a:endParaRPr sz="1100">
              <a:solidFill>
                <a:srgbClr val="222222"/>
              </a:solidFill>
              <a:latin typeface="Arial"/>
              <a:ea typeface="Arial"/>
              <a:cs typeface="Arial"/>
              <a:sym typeface="Arial"/>
            </a:endParaRPr>
          </a:p>
          <a:p>
            <a:pPr indent="0" lvl="0" marL="0" rtl="0" algn="just">
              <a:lnSpc>
                <a:spcPct val="100000"/>
              </a:lnSpc>
              <a:spcBef>
                <a:spcPts val="900"/>
              </a:spcBef>
              <a:spcAft>
                <a:spcPts val="0"/>
              </a:spcAft>
              <a:buNone/>
            </a:pPr>
            <a:r>
              <a:rPr lang="en-GB" sz="1100">
                <a:solidFill>
                  <a:srgbClr val="222222"/>
                </a:solidFill>
                <a:latin typeface="Arial"/>
                <a:ea typeface="Arial"/>
                <a:cs typeface="Arial"/>
                <a:sym typeface="Arial"/>
              </a:rPr>
              <a:t>Fruhbeck, G, Gomez-Ambrosi, J, Muruzabal, FJ, Burrell, MA (2001) The adipocyte: a model for integration of endocrine and metabolic signalling in energy metabolism regulation. American Journal of Physiology: Endocrinol and Metabolism, Vol. 280, pp. E827- E847.</a:t>
            </a:r>
            <a:endParaRPr sz="1100">
              <a:solidFill>
                <a:srgbClr val="222222"/>
              </a:solidFill>
              <a:latin typeface="Arial"/>
              <a:ea typeface="Arial"/>
              <a:cs typeface="Arial"/>
              <a:sym typeface="Arial"/>
            </a:endParaRPr>
          </a:p>
          <a:p>
            <a:pPr indent="0" lvl="0" marL="0" rtl="0" algn="l">
              <a:spcBef>
                <a:spcPts val="900"/>
              </a:spcBef>
              <a:spcAft>
                <a:spcPts val="16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References</a:t>
            </a:r>
            <a:endParaRPr/>
          </a:p>
        </p:txBody>
      </p:sp>
      <p:sp>
        <p:nvSpPr>
          <p:cNvPr id="258" name="Google Shape;258;p4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GB" sz="1100">
                <a:solidFill>
                  <a:srgbClr val="222222"/>
                </a:solidFill>
                <a:latin typeface="Arial"/>
                <a:ea typeface="Arial"/>
                <a:cs typeface="Arial"/>
                <a:sym typeface="Arial"/>
              </a:rPr>
              <a:t>Must, A, Spadano,J, Coakley,EH, Field,AE, Graham,C &amp; Dietz, WHJ (1999) The disease burden associated with overweight and obesity. JAMA, Vol. 282, no.16, pp.1523-1529.</a:t>
            </a:r>
            <a:endParaRPr sz="1100">
              <a:solidFill>
                <a:srgbClr val="222222"/>
              </a:solidFill>
              <a:latin typeface="Arial"/>
              <a:ea typeface="Arial"/>
              <a:cs typeface="Arial"/>
              <a:sym typeface="Arial"/>
            </a:endParaRPr>
          </a:p>
          <a:p>
            <a:pPr indent="0" lvl="0" marL="0" rtl="0" algn="just">
              <a:lnSpc>
                <a:spcPct val="100000"/>
              </a:lnSpc>
              <a:spcBef>
                <a:spcPts val="900"/>
              </a:spcBef>
              <a:spcAft>
                <a:spcPts val="0"/>
              </a:spcAft>
              <a:buNone/>
            </a:pPr>
            <a:r>
              <a:rPr lang="en-GB" sz="1100">
                <a:solidFill>
                  <a:srgbClr val="222222"/>
                </a:solidFill>
                <a:latin typeface="Arial"/>
                <a:ea typeface="Arial"/>
                <a:cs typeface="Arial"/>
                <a:sym typeface="Arial"/>
              </a:rPr>
              <a:t>Mok, A, Ahmad, R, Rangan, A &amp; Louie, J (2018) Intake of free sugars and micronutrient dilution in Australian adults. The American Journal of Clinical Nutrition, Vol. 107, no. 1, pp. 94-104.</a:t>
            </a:r>
            <a:endParaRPr sz="1100">
              <a:solidFill>
                <a:srgbClr val="222222"/>
              </a:solidFill>
              <a:latin typeface="Arial"/>
              <a:ea typeface="Arial"/>
              <a:cs typeface="Arial"/>
              <a:sym typeface="Arial"/>
            </a:endParaRPr>
          </a:p>
          <a:p>
            <a:pPr indent="0" lvl="0" marL="0" rtl="0" algn="just">
              <a:lnSpc>
                <a:spcPct val="100000"/>
              </a:lnSpc>
              <a:spcBef>
                <a:spcPts val="900"/>
              </a:spcBef>
              <a:spcAft>
                <a:spcPts val="0"/>
              </a:spcAft>
              <a:buNone/>
            </a:pPr>
            <a:r>
              <a:rPr lang="en-GB" sz="1100">
                <a:solidFill>
                  <a:srgbClr val="222222"/>
                </a:solidFill>
                <a:latin typeface="Arial"/>
                <a:ea typeface="Arial"/>
                <a:cs typeface="Arial"/>
                <a:sym typeface="Arial"/>
              </a:rPr>
              <a:t>National Heart Foundation (2003) A review of the relationship between dietary fat and overweight/obesity. Heart Foundation. </a:t>
            </a:r>
            <a:endParaRPr sz="1100">
              <a:solidFill>
                <a:srgbClr val="222222"/>
              </a:solidFill>
              <a:latin typeface="Arial"/>
              <a:ea typeface="Arial"/>
              <a:cs typeface="Arial"/>
              <a:sym typeface="Arial"/>
            </a:endParaRPr>
          </a:p>
          <a:p>
            <a:pPr indent="0" lvl="0" marL="0" rtl="0" algn="just">
              <a:lnSpc>
                <a:spcPct val="100000"/>
              </a:lnSpc>
              <a:spcBef>
                <a:spcPts val="900"/>
              </a:spcBef>
              <a:spcAft>
                <a:spcPts val="0"/>
              </a:spcAft>
              <a:buNone/>
            </a:pPr>
            <a:r>
              <a:rPr lang="en-GB" sz="1100">
                <a:solidFill>
                  <a:srgbClr val="222222"/>
                </a:solidFill>
                <a:latin typeface="Arial"/>
                <a:ea typeface="Arial"/>
                <a:cs typeface="Arial"/>
                <a:sym typeface="Arial"/>
              </a:rPr>
              <a:t>Okura, T, Nakamura, R, Fujioka, Y, Kawamoto-Kitao, ., Ito, Y, Matsumoto, K, Shoji, K., Sumi, K, Matsuzawa, K, Izawa, S, Ueta, E, Kato, M, Imamura, T, Taniguchi, S &amp; Yamamoto, K (2018) Body mass index ≥23 is a risk factor for insulin resistance and diabetes in Japanese people: A brief report. PLOS ONE, Vol. 13, no. 7, pp.e0201052.</a:t>
            </a:r>
            <a:endParaRPr sz="1100">
              <a:solidFill>
                <a:srgbClr val="222222"/>
              </a:solidFill>
              <a:latin typeface="Arial"/>
              <a:ea typeface="Arial"/>
              <a:cs typeface="Arial"/>
              <a:sym typeface="Arial"/>
            </a:endParaRPr>
          </a:p>
          <a:p>
            <a:pPr indent="0" lvl="0" marL="0" rtl="0" algn="just">
              <a:lnSpc>
                <a:spcPct val="100000"/>
              </a:lnSpc>
              <a:spcBef>
                <a:spcPts val="900"/>
              </a:spcBef>
              <a:spcAft>
                <a:spcPts val="0"/>
              </a:spcAft>
              <a:buNone/>
            </a:pPr>
            <a:r>
              <a:t/>
            </a:r>
            <a:endParaRPr sz="1100">
              <a:solidFill>
                <a:srgbClr val="222222"/>
              </a:solidFill>
              <a:highlight>
                <a:srgbClr val="F8F8F8"/>
              </a:highlight>
              <a:latin typeface="Arial"/>
              <a:ea typeface="Arial"/>
              <a:cs typeface="Arial"/>
              <a:sym typeface="Arial"/>
            </a:endParaRPr>
          </a:p>
          <a:p>
            <a:pPr indent="0" lvl="0" marL="0" rtl="0" algn="l">
              <a:spcBef>
                <a:spcPts val="900"/>
              </a:spcBef>
              <a:spcAft>
                <a:spcPts val="1600"/>
              </a:spcAft>
              <a:buNone/>
            </a:pPr>
            <a:r>
              <a:t/>
            </a:r>
            <a:endParaRPr/>
          </a:p>
        </p:txBody>
      </p:sp>
      <p:sp>
        <p:nvSpPr>
          <p:cNvPr id="259" name="Google Shape;259;p41"/>
          <p:cNvSpPr txBox="1"/>
          <p:nvPr>
            <p:ph idx="2" type="body"/>
          </p:nvPr>
        </p:nvSpPr>
        <p:spPr>
          <a:xfrm>
            <a:off x="4572000" y="1152475"/>
            <a:ext cx="42603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GB" sz="1100">
                <a:solidFill>
                  <a:srgbClr val="222222"/>
                </a:solidFill>
                <a:latin typeface="Arial"/>
                <a:ea typeface="Arial"/>
                <a:cs typeface="Arial"/>
                <a:sym typeface="Arial"/>
              </a:rPr>
              <a:t>Phillips, CM, Kesse-Guyot, E, McManus, R, Hercberg, S, Lairon, D, Planells, R &amp; Roche, HM. (2012) High Dietary Saturated Fat Intake Accentuates Obesity Risk Associated with the Fat Mass and Obesity–Associated Gene in Adults. The Journal of Nutrition. Vol.142(5), pp.824-31.</a:t>
            </a:r>
            <a:endParaRPr sz="1100">
              <a:solidFill>
                <a:srgbClr val="222222"/>
              </a:solidFill>
              <a:latin typeface="Arial"/>
              <a:ea typeface="Arial"/>
              <a:cs typeface="Arial"/>
              <a:sym typeface="Arial"/>
            </a:endParaRPr>
          </a:p>
          <a:p>
            <a:pPr indent="0" lvl="0" marL="0" rtl="0" algn="just">
              <a:lnSpc>
                <a:spcPct val="100000"/>
              </a:lnSpc>
              <a:spcBef>
                <a:spcPts val="900"/>
              </a:spcBef>
              <a:spcAft>
                <a:spcPts val="0"/>
              </a:spcAft>
              <a:buNone/>
            </a:pPr>
            <a:r>
              <a:rPr lang="en-GB" sz="1100">
                <a:solidFill>
                  <a:srgbClr val="222222"/>
                </a:solidFill>
                <a:latin typeface="Arial"/>
                <a:ea typeface="Arial"/>
                <a:cs typeface="Arial"/>
                <a:sym typeface="Arial"/>
              </a:rPr>
              <a:t>Racette, SB, Deusinger, SS &amp; Deusinger, RH (2003) Obesity: Overview of Prevalence, Etiology, and Treatment. Physical Therapy, Vol. 83, no.3, pp. 276-288. </a:t>
            </a:r>
            <a:endParaRPr sz="1100">
              <a:solidFill>
                <a:srgbClr val="222222"/>
              </a:solidFill>
              <a:latin typeface="Arial"/>
              <a:ea typeface="Arial"/>
              <a:cs typeface="Arial"/>
              <a:sym typeface="Arial"/>
            </a:endParaRPr>
          </a:p>
          <a:p>
            <a:pPr indent="0" lvl="0" marL="0" rtl="0" algn="just">
              <a:lnSpc>
                <a:spcPct val="100000"/>
              </a:lnSpc>
              <a:spcBef>
                <a:spcPts val="900"/>
              </a:spcBef>
              <a:spcAft>
                <a:spcPts val="0"/>
              </a:spcAft>
              <a:buNone/>
            </a:pPr>
            <a:r>
              <a:rPr lang="en-GB" sz="1100">
                <a:solidFill>
                  <a:srgbClr val="222222"/>
                </a:solidFill>
                <a:latin typeface="Arial"/>
                <a:ea typeface="Arial"/>
                <a:cs typeface="Arial"/>
                <a:sym typeface="Arial"/>
              </a:rPr>
              <a:t>Raynor, HA &amp; Epstein, LH (2001) Dietary variety, energy regulation, and obesity. Psychol Bull, Vol. 127, no.3, pp. 325–341.</a:t>
            </a:r>
            <a:endParaRPr sz="1100">
              <a:solidFill>
                <a:srgbClr val="222222"/>
              </a:solidFill>
              <a:latin typeface="Arial"/>
              <a:ea typeface="Arial"/>
              <a:cs typeface="Arial"/>
              <a:sym typeface="Arial"/>
            </a:endParaRPr>
          </a:p>
          <a:p>
            <a:pPr indent="0" lvl="0" marL="0" rtl="0" algn="just">
              <a:lnSpc>
                <a:spcPct val="100000"/>
              </a:lnSpc>
              <a:spcBef>
                <a:spcPts val="900"/>
              </a:spcBef>
              <a:spcAft>
                <a:spcPts val="0"/>
              </a:spcAft>
              <a:buNone/>
            </a:pPr>
            <a:r>
              <a:rPr lang="en-GB" sz="1100">
                <a:solidFill>
                  <a:srgbClr val="222222"/>
                </a:solidFill>
                <a:latin typeface="Arial"/>
                <a:ea typeface="Arial"/>
                <a:cs typeface="Arial"/>
                <a:sym typeface="Arial"/>
              </a:rPr>
              <a:t>Shay, C, Van Horn, L, Stamler, J, Dyer, A, Brown, I, Chan, Q, Miura, K, Zhao, L., Okuda, N., Daviglus, M &amp; Elliott, P (2012) Food and nutrient intakes and their associations with lower BMI in middle-aged US adults: the International Study of Macro-/Micronutrients and Blood Pressure (INTERMAP). The American Journal of Clinical Nutrition, Vol. 96, no. 3, pp. 483-491.</a:t>
            </a:r>
            <a:endParaRPr sz="1100">
              <a:solidFill>
                <a:srgbClr val="222222"/>
              </a:solidFill>
              <a:latin typeface="Arial"/>
              <a:ea typeface="Arial"/>
              <a:cs typeface="Arial"/>
              <a:sym typeface="Arial"/>
            </a:endParaRPr>
          </a:p>
          <a:p>
            <a:pPr indent="0" lvl="0" marL="0" rtl="0" algn="l">
              <a:spcBef>
                <a:spcPts val="900"/>
              </a:spcBef>
              <a:spcAft>
                <a:spcPts val="1600"/>
              </a:spcAft>
              <a:buNone/>
            </a:pPr>
            <a:r>
              <a:t/>
            </a:r>
            <a:endParaRPr sz="1100">
              <a:solidFill>
                <a:srgbClr val="222222"/>
              </a:solidFill>
              <a:highlight>
                <a:srgbClr val="F8F8F8"/>
              </a:highlight>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pic>
        <p:nvPicPr>
          <p:cNvPr id="75" name="Google Shape;75;p15"/>
          <p:cNvPicPr preferRelativeResize="0"/>
          <p:nvPr/>
        </p:nvPicPr>
        <p:blipFill rotWithShape="1">
          <a:blip r:embed="rId3">
            <a:alphaModFix/>
          </a:blip>
          <a:srcRect b="0" l="0" r="8155" t="0"/>
          <a:stretch/>
        </p:blipFill>
        <p:spPr>
          <a:xfrm>
            <a:off x="5211175" y="0"/>
            <a:ext cx="3932823" cy="2884724"/>
          </a:xfrm>
          <a:prstGeom prst="rect">
            <a:avLst/>
          </a:prstGeom>
          <a:noFill/>
          <a:ln>
            <a:noFill/>
          </a:ln>
        </p:spPr>
      </p:pic>
      <p:pic>
        <p:nvPicPr>
          <p:cNvPr id="76" name="Google Shape;76;p15"/>
          <p:cNvPicPr preferRelativeResize="0"/>
          <p:nvPr/>
        </p:nvPicPr>
        <p:blipFill>
          <a:blip r:embed="rId4">
            <a:alphaModFix/>
          </a:blip>
          <a:stretch>
            <a:fillRect/>
          </a:stretch>
        </p:blipFill>
        <p:spPr>
          <a:xfrm>
            <a:off x="5211185" y="2984300"/>
            <a:ext cx="3932814" cy="2159201"/>
          </a:xfrm>
          <a:prstGeom prst="rect">
            <a:avLst/>
          </a:prstGeom>
          <a:noFill/>
          <a:ln>
            <a:noFill/>
          </a:ln>
        </p:spPr>
      </p:pic>
      <p:pic>
        <p:nvPicPr>
          <p:cNvPr id="77" name="Google Shape;77;p15"/>
          <p:cNvPicPr preferRelativeResize="0"/>
          <p:nvPr/>
        </p:nvPicPr>
        <p:blipFill>
          <a:blip r:embed="rId5">
            <a:alphaModFix/>
          </a:blip>
          <a:stretch>
            <a:fillRect/>
          </a:stretch>
        </p:blipFill>
        <p:spPr>
          <a:xfrm>
            <a:off x="0" y="0"/>
            <a:ext cx="5211177" cy="2757599"/>
          </a:xfrm>
          <a:prstGeom prst="rect">
            <a:avLst/>
          </a:prstGeom>
          <a:noFill/>
          <a:ln>
            <a:noFill/>
          </a:ln>
        </p:spPr>
      </p:pic>
      <p:sp>
        <p:nvSpPr>
          <p:cNvPr id="78" name="Google Shape;78;p15"/>
          <p:cNvSpPr/>
          <p:nvPr/>
        </p:nvSpPr>
        <p:spPr>
          <a:xfrm>
            <a:off x="5374675" y="3832550"/>
            <a:ext cx="3155400" cy="3468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5"/>
          <p:cNvSpPr txBox="1"/>
          <p:nvPr/>
        </p:nvSpPr>
        <p:spPr>
          <a:xfrm>
            <a:off x="127575" y="2833800"/>
            <a:ext cx="4956000" cy="7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666666"/>
                </a:solidFill>
                <a:latin typeface="Proxima Nova"/>
                <a:ea typeface="Proxima Nova"/>
                <a:cs typeface="Proxima Nova"/>
                <a:sym typeface="Proxima Nova"/>
              </a:rPr>
              <a:t>        Stat1: Here are some selected visualisations, from the </a:t>
            </a:r>
            <a:r>
              <a:rPr b="1" lang="en-GB" sz="1200">
                <a:solidFill>
                  <a:srgbClr val="666666"/>
                </a:solidFill>
                <a:latin typeface="Proxima Nova"/>
                <a:ea typeface="Proxima Nova"/>
                <a:cs typeface="Proxima Nova"/>
                <a:sym typeface="Proxima Nova"/>
              </a:rPr>
              <a:t>tree</a:t>
            </a:r>
            <a:r>
              <a:rPr lang="en-GB" sz="1200">
                <a:solidFill>
                  <a:srgbClr val="666666"/>
                </a:solidFill>
                <a:latin typeface="Proxima Nova"/>
                <a:ea typeface="Proxima Nova"/>
                <a:cs typeface="Proxima Nova"/>
                <a:sym typeface="Proxima Nova"/>
              </a:rPr>
              <a:t>, we see how </a:t>
            </a:r>
            <a:r>
              <a:rPr b="1" lang="en-GB" sz="1200">
                <a:solidFill>
                  <a:srgbClr val="666666"/>
                </a:solidFill>
                <a:latin typeface="Proxima Nova"/>
                <a:ea typeface="Proxima Nova"/>
                <a:cs typeface="Proxima Nova"/>
                <a:sym typeface="Proxima Nova"/>
              </a:rPr>
              <a:t>different quantities of micronutrients classify obese and non-obese individuals. </a:t>
            </a:r>
            <a:endParaRPr b="1" sz="1200">
              <a:solidFill>
                <a:srgbClr val="666666"/>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rgbClr val="666666"/>
              </a:solidFill>
              <a:latin typeface="Proxima Nova"/>
              <a:ea typeface="Proxima Nova"/>
              <a:cs typeface="Proxima Nova"/>
              <a:sym typeface="Proxima Nova"/>
            </a:endParaRPr>
          </a:p>
          <a:p>
            <a:pPr indent="0" lvl="0" marL="0" rtl="0" algn="l">
              <a:spcBef>
                <a:spcPts val="0"/>
              </a:spcBef>
              <a:spcAft>
                <a:spcPts val="0"/>
              </a:spcAft>
              <a:buNone/>
            </a:pPr>
            <a:r>
              <a:rPr lang="en-GB" sz="1200">
                <a:solidFill>
                  <a:srgbClr val="666666"/>
                </a:solidFill>
                <a:latin typeface="Proxima Nova"/>
                <a:ea typeface="Proxima Nova"/>
                <a:cs typeface="Proxima Nova"/>
                <a:sym typeface="Proxima Nova"/>
              </a:rPr>
              <a:t>         Stat2: from the </a:t>
            </a:r>
            <a:r>
              <a:rPr b="1" lang="en-GB" sz="1200">
                <a:solidFill>
                  <a:srgbClr val="666666"/>
                </a:solidFill>
                <a:latin typeface="Proxima Nova"/>
                <a:ea typeface="Proxima Nova"/>
                <a:cs typeface="Proxima Nova"/>
                <a:sym typeface="Proxima Nova"/>
              </a:rPr>
              <a:t>graphical model</a:t>
            </a:r>
            <a:r>
              <a:rPr lang="en-GB" sz="1200">
                <a:solidFill>
                  <a:srgbClr val="666666"/>
                </a:solidFill>
                <a:latin typeface="Proxima Nova"/>
                <a:ea typeface="Proxima Nova"/>
                <a:cs typeface="Proxima Nova"/>
                <a:sym typeface="Proxima Nova"/>
              </a:rPr>
              <a:t>, the </a:t>
            </a:r>
            <a:r>
              <a:rPr b="1" lang="en-GB" sz="1200">
                <a:solidFill>
                  <a:srgbClr val="666666"/>
                </a:solidFill>
                <a:latin typeface="Proxima Nova"/>
                <a:ea typeface="Proxima Nova"/>
                <a:cs typeface="Proxima Nova"/>
                <a:sym typeface="Proxima Nova"/>
              </a:rPr>
              <a:t>red nodes and yellow nodes </a:t>
            </a:r>
            <a:r>
              <a:rPr lang="en-GB" sz="1200">
                <a:solidFill>
                  <a:srgbClr val="666666"/>
                </a:solidFill>
                <a:latin typeface="Proxima Nova"/>
                <a:ea typeface="Proxima Nova"/>
                <a:cs typeface="Proxima Nova"/>
                <a:sym typeface="Proxima Nova"/>
              </a:rPr>
              <a:t>show both positive and negative correlations between </a:t>
            </a:r>
            <a:r>
              <a:rPr b="1" lang="en-GB" sz="1200">
                <a:solidFill>
                  <a:srgbClr val="666666"/>
                </a:solidFill>
                <a:latin typeface="Proxima Nova"/>
                <a:ea typeface="Proxima Nova"/>
                <a:cs typeface="Proxima Nova"/>
                <a:sym typeface="Proxima Nova"/>
              </a:rPr>
              <a:t>different micronutrients</a:t>
            </a:r>
            <a:r>
              <a:rPr lang="en-GB" sz="1200">
                <a:solidFill>
                  <a:srgbClr val="666666"/>
                </a:solidFill>
                <a:latin typeface="Proxima Nova"/>
                <a:ea typeface="Proxima Nova"/>
                <a:cs typeface="Proxima Nova"/>
                <a:sym typeface="Proxima Nova"/>
              </a:rPr>
              <a:t> and between </a:t>
            </a:r>
            <a:r>
              <a:rPr b="1" lang="en-GB" sz="1200">
                <a:solidFill>
                  <a:srgbClr val="666666"/>
                </a:solidFill>
                <a:latin typeface="Proxima Nova"/>
                <a:ea typeface="Proxima Nova"/>
                <a:cs typeface="Proxima Nova"/>
                <a:sym typeface="Proxima Nova"/>
              </a:rPr>
              <a:t>good and bad fats</a:t>
            </a:r>
            <a:r>
              <a:rPr lang="en-GB" sz="1200">
                <a:solidFill>
                  <a:srgbClr val="666666"/>
                </a:solidFill>
                <a:latin typeface="Proxima Nova"/>
                <a:ea typeface="Proxima Nova"/>
                <a:cs typeface="Proxima Nova"/>
                <a:sym typeface="Proxima Nova"/>
              </a:rPr>
              <a:t>. </a:t>
            </a:r>
            <a:endParaRPr sz="1200">
              <a:solidFill>
                <a:srgbClr val="666666"/>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rgbClr val="666666"/>
              </a:solidFill>
              <a:latin typeface="Proxima Nova"/>
              <a:ea typeface="Proxima Nova"/>
              <a:cs typeface="Proxima Nova"/>
              <a:sym typeface="Proxima Nova"/>
            </a:endParaRPr>
          </a:p>
          <a:p>
            <a:pPr indent="0" lvl="0" marL="0" rtl="0" algn="l">
              <a:spcBef>
                <a:spcPts val="0"/>
              </a:spcBef>
              <a:spcAft>
                <a:spcPts val="0"/>
              </a:spcAft>
              <a:buNone/>
            </a:pPr>
            <a:r>
              <a:rPr lang="en-GB" sz="1200">
                <a:solidFill>
                  <a:srgbClr val="666666"/>
                </a:solidFill>
                <a:latin typeface="Proxima Nova"/>
                <a:ea typeface="Proxima Nova"/>
                <a:cs typeface="Proxima Nova"/>
                <a:sym typeface="Proxima Nova"/>
              </a:rPr>
              <a:t>        Stat1: From the odds graph, </a:t>
            </a:r>
            <a:r>
              <a:rPr b="1" lang="en-GB" sz="1200">
                <a:solidFill>
                  <a:srgbClr val="666666"/>
                </a:solidFill>
                <a:latin typeface="Proxima Nova"/>
                <a:ea typeface="Proxima Nova"/>
                <a:cs typeface="Proxima Nova"/>
                <a:sym typeface="Proxima Nova"/>
              </a:rPr>
              <a:t>triglycerides</a:t>
            </a:r>
            <a:r>
              <a:rPr b="1" lang="en-GB" sz="1200">
                <a:solidFill>
                  <a:srgbClr val="666666"/>
                </a:solidFill>
                <a:latin typeface="Proxima Nova"/>
                <a:ea typeface="Proxima Nova"/>
                <a:cs typeface="Proxima Nova"/>
                <a:sym typeface="Proxima Nova"/>
              </a:rPr>
              <a:t> increase the odds</a:t>
            </a:r>
            <a:r>
              <a:rPr lang="en-GB" sz="1200">
                <a:solidFill>
                  <a:srgbClr val="666666"/>
                </a:solidFill>
                <a:latin typeface="Proxima Nova"/>
                <a:ea typeface="Proxima Nova"/>
                <a:cs typeface="Proxima Nova"/>
                <a:sym typeface="Proxima Nova"/>
              </a:rPr>
              <a:t> of obesity and although cholesterol strangely decreases the odds,</a:t>
            </a:r>
            <a:r>
              <a:rPr b="1" lang="en-GB" sz="1200">
                <a:solidFill>
                  <a:srgbClr val="666666"/>
                </a:solidFill>
                <a:latin typeface="Proxima Nova"/>
                <a:ea typeface="Proxima Nova"/>
                <a:cs typeface="Proxima Nova"/>
                <a:sym typeface="Proxima Nova"/>
              </a:rPr>
              <a:t> HDL decreases these odds more than LDL.</a:t>
            </a:r>
            <a:endParaRPr b="1" sz="1200">
              <a:solidFill>
                <a:srgbClr val="666666"/>
              </a:solidFill>
              <a:latin typeface="Proxima Nova"/>
              <a:ea typeface="Proxima Nova"/>
              <a:cs typeface="Proxima Nova"/>
              <a:sym typeface="Proxima Nova"/>
            </a:endParaRPr>
          </a:p>
          <a:p>
            <a:pPr indent="0" lvl="0" marL="0" rtl="0" algn="l">
              <a:spcBef>
                <a:spcPts val="0"/>
              </a:spcBef>
              <a:spcAft>
                <a:spcPts val="0"/>
              </a:spcAft>
              <a:buNone/>
            </a:pPr>
            <a:r>
              <a:rPr lang="en-GB" sz="1200">
                <a:solidFill>
                  <a:srgbClr val="666666"/>
                </a:solidFill>
                <a:latin typeface="Proxima Nova"/>
                <a:ea typeface="Proxima Nova"/>
                <a:cs typeface="Proxima Nova"/>
                <a:sym typeface="Proxima Nova"/>
              </a:rPr>
              <a:t> </a:t>
            </a:r>
            <a:endParaRPr sz="1200">
              <a:solidFill>
                <a:srgbClr val="666666"/>
              </a:solidFill>
              <a:latin typeface="Proxima Nova"/>
              <a:ea typeface="Proxima Nova"/>
              <a:cs typeface="Proxima Nova"/>
              <a:sym typeface="Proxima Nova"/>
            </a:endParaRPr>
          </a:p>
        </p:txBody>
      </p:sp>
      <p:pic>
        <p:nvPicPr>
          <p:cNvPr id="80" name="Google Shape;80;p15"/>
          <p:cNvPicPr preferRelativeResize="0"/>
          <p:nvPr/>
        </p:nvPicPr>
        <p:blipFill>
          <a:blip r:embed="rId6">
            <a:alphaModFix/>
          </a:blip>
          <a:stretch>
            <a:fillRect/>
          </a:stretch>
        </p:blipFill>
        <p:spPr>
          <a:xfrm>
            <a:off x="187449" y="3556215"/>
            <a:ext cx="288474" cy="291035"/>
          </a:xfrm>
          <a:prstGeom prst="rect">
            <a:avLst/>
          </a:prstGeom>
          <a:noFill/>
          <a:ln>
            <a:noFill/>
          </a:ln>
        </p:spPr>
      </p:pic>
      <p:pic>
        <p:nvPicPr>
          <p:cNvPr id="81" name="Google Shape;81;p15"/>
          <p:cNvPicPr preferRelativeResize="0"/>
          <p:nvPr/>
        </p:nvPicPr>
        <p:blipFill>
          <a:blip r:embed="rId7">
            <a:alphaModFix/>
          </a:blip>
          <a:stretch>
            <a:fillRect/>
          </a:stretch>
        </p:blipFill>
        <p:spPr>
          <a:xfrm>
            <a:off x="187439" y="2833800"/>
            <a:ext cx="288484" cy="294024"/>
          </a:xfrm>
          <a:prstGeom prst="rect">
            <a:avLst/>
          </a:prstGeom>
          <a:noFill/>
          <a:ln>
            <a:noFill/>
          </a:ln>
        </p:spPr>
      </p:pic>
      <p:pic>
        <p:nvPicPr>
          <p:cNvPr id="82" name="Google Shape;82;p15"/>
          <p:cNvPicPr preferRelativeResize="0"/>
          <p:nvPr/>
        </p:nvPicPr>
        <p:blipFill>
          <a:blip r:embed="rId7">
            <a:alphaModFix/>
          </a:blip>
          <a:stretch>
            <a:fillRect/>
          </a:stretch>
        </p:blipFill>
        <p:spPr>
          <a:xfrm>
            <a:off x="187450" y="4276211"/>
            <a:ext cx="288475" cy="29401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6"/>
          <p:cNvSpPr txBox="1"/>
          <p:nvPr>
            <p:ph type="title"/>
          </p:nvPr>
        </p:nvSpPr>
        <p:spPr>
          <a:xfrm>
            <a:off x="159300" y="64025"/>
            <a:ext cx="391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Model</a:t>
            </a:r>
            <a:endParaRPr/>
          </a:p>
          <a:p>
            <a:pPr indent="0" lvl="0" marL="0" rtl="0" algn="l">
              <a:spcBef>
                <a:spcPts val="0"/>
              </a:spcBef>
              <a:spcAft>
                <a:spcPts val="0"/>
              </a:spcAft>
              <a:buNone/>
            </a:pPr>
            <a:r>
              <a:rPr lang="en-GB"/>
              <a:t>Accuracies</a:t>
            </a:r>
            <a:endParaRPr/>
          </a:p>
        </p:txBody>
      </p:sp>
      <p:sp>
        <p:nvSpPr>
          <p:cNvPr id="88" name="Google Shape;88;p16"/>
          <p:cNvSpPr txBox="1"/>
          <p:nvPr>
            <p:ph idx="1" type="body"/>
          </p:nvPr>
        </p:nvSpPr>
        <p:spPr>
          <a:xfrm>
            <a:off x="159300" y="1490600"/>
            <a:ext cx="2933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          Stat2: Our model </a:t>
            </a:r>
            <a:r>
              <a:rPr b="1" lang="en-GB"/>
              <a:t>accuracies</a:t>
            </a:r>
            <a:r>
              <a:rPr lang="en-GB"/>
              <a:t> were quite good as well, they’re generally around </a:t>
            </a:r>
            <a:r>
              <a:rPr b="1" lang="en-GB"/>
              <a:t>70-90</a:t>
            </a:r>
            <a:r>
              <a:rPr lang="en-GB"/>
              <a:t>%. </a:t>
            </a:r>
            <a:endParaRPr/>
          </a:p>
        </p:txBody>
      </p:sp>
      <p:pic>
        <p:nvPicPr>
          <p:cNvPr id="89" name="Google Shape;89;p16"/>
          <p:cNvPicPr preferRelativeResize="0"/>
          <p:nvPr/>
        </p:nvPicPr>
        <p:blipFill>
          <a:blip r:embed="rId3">
            <a:alphaModFix/>
          </a:blip>
          <a:stretch>
            <a:fillRect/>
          </a:stretch>
        </p:blipFill>
        <p:spPr>
          <a:xfrm>
            <a:off x="3092825" y="64025"/>
            <a:ext cx="6051175" cy="5079477"/>
          </a:xfrm>
          <a:prstGeom prst="rect">
            <a:avLst/>
          </a:prstGeom>
          <a:noFill/>
          <a:ln>
            <a:noFill/>
          </a:ln>
        </p:spPr>
      </p:pic>
      <p:pic>
        <p:nvPicPr>
          <p:cNvPr id="90" name="Google Shape;90;p16"/>
          <p:cNvPicPr preferRelativeResize="0"/>
          <p:nvPr/>
        </p:nvPicPr>
        <p:blipFill>
          <a:blip r:embed="rId4">
            <a:alphaModFix/>
          </a:blip>
          <a:stretch>
            <a:fillRect/>
          </a:stretch>
        </p:blipFill>
        <p:spPr>
          <a:xfrm>
            <a:off x="248748" y="1390775"/>
            <a:ext cx="505374" cy="509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7"/>
          <p:cNvSpPr txBox="1"/>
          <p:nvPr>
            <p:ph type="title"/>
          </p:nvPr>
        </p:nvSpPr>
        <p:spPr>
          <a:xfrm>
            <a:off x="154975"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Implications &amp; Future Directions </a:t>
            </a:r>
            <a:endParaRPr sz="2400"/>
          </a:p>
        </p:txBody>
      </p:sp>
      <p:sp>
        <p:nvSpPr>
          <p:cNvPr id="96" name="Google Shape;96;p17"/>
          <p:cNvSpPr txBox="1"/>
          <p:nvPr>
            <p:ph idx="1" type="body"/>
          </p:nvPr>
        </p:nvSpPr>
        <p:spPr>
          <a:xfrm>
            <a:off x="154975" y="636725"/>
            <a:ext cx="5339100" cy="450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           </a:t>
            </a:r>
            <a:r>
              <a:rPr lang="en-GB" sz="1200"/>
              <a:t>MC: Those are some very interesting findings! Could you elaborate on the </a:t>
            </a:r>
            <a:r>
              <a:rPr b="1" lang="en-GB" sz="1200"/>
              <a:t>significance </a:t>
            </a:r>
            <a:r>
              <a:rPr lang="en-GB" sz="1200"/>
              <a:t>of this study and any </a:t>
            </a:r>
            <a:r>
              <a:rPr b="1" lang="en-GB" sz="1200"/>
              <a:t>shortcomings</a:t>
            </a:r>
            <a:r>
              <a:rPr lang="en-GB" sz="1200"/>
              <a:t>? </a:t>
            </a:r>
            <a:endParaRPr sz="1200"/>
          </a:p>
          <a:p>
            <a:pPr indent="0" lvl="0" marL="0" rtl="0" algn="l">
              <a:spcBef>
                <a:spcPts val="1600"/>
              </a:spcBef>
              <a:spcAft>
                <a:spcPts val="0"/>
              </a:spcAft>
              <a:buNone/>
            </a:pPr>
            <a:r>
              <a:rPr lang="en-GB" sz="1200"/>
              <a:t>            Liptol: </a:t>
            </a:r>
            <a:r>
              <a:rPr lang="en-GB" sz="1200"/>
              <a:t>Our aim was really to </a:t>
            </a:r>
            <a:r>
              <a:rPr b="1" lang="en-GB" sz="1200"/>
              <a:t>bridge</a:t>
            </a:r>
            <a:r>
              <a:rPr b="1" lang="en-GB" sz="1200"/>
              <a:t> gaps in the literature regarding micronutrients and fat metabolism,</a:t>
            </a:r>
            <a:r>
              <a:rPr lang="en-GB" sz="1200"/>
              <a:t> as literature has been</a:t>
            </a:r>
            <a:r>
              <a:rPr b="1" lang="en-GB" sz="1200"/>
              <a:t> pretty inconsistent.</a:t>
            </a:r>
            <a:r>
              <a:rPr lang="en-GB" sz="1200"/>
              <a:t> </a:t>
            </a:r>
            <a:endParaRPr sz="1200"/>
          </a:p>
          <a:p>
            <a:pPr indent="0" lvl="0" marL="0" rtl="0" algn="l">
              <a:spcBef>
                <a:spcPts val="1600"/>
              </a:spcBef>
              <a:spcAft>
                <a:spcPts val="0"/>
              </a:spcAft>
              <a:buNone/>
            </a:pPr>
            <a:r>
              <a:rPr lang="en-GB" sz="1200"/>
              <a:t>            </a:t>
            </a:r>
            <a:r>
              <a:rPr lang="en-GB" sz="1200"/>
              <a:t>Fat: I’ve heard from our statisticians that although</a:t>
            </a:r>
            <a:r>
              <a:rPr b="1" lang="en-GB" sz="1200"/>
              <a:t> generally consistent</a:t>
            </a:r>
            <a:r>
              <a:rPr lang="en-GB" sz="1200"/>
              <a:t>, there were also </a:t>
            </a:r>
            <a:r>
              <a:rPr b="1" lang="en-GB" sz="1200"/>
              <a:t>minor inconsistencies between some of our models</a:t>
            </a:r>
            <a:r>
              <a:rPr lang="en-GB" sz="1200"/>
              <a:t>. </a:t>
            </a:r>
            <a:endParaRPr sz="1200"/>
          </a:p>
          <a:p>
            <a:pPr indent="0" lvl="0" marL="0" rtl="0" algn="l">
              <a:spcBef>
                <a:spcPts val="1600"/>
              </a:spcBef>
              <a:spcAft>
                <a:spcPts val="0"/>
              </a:spcAft>
              <a:buNone/>
            </a:pPr>
            <a:r>
              <a:rPr lang="en-GB" sz="1200"/>
              <a:t>            </a:t>
            </a:r>
            <a:r>
              <a:rPr lang="en-GB" sz="1200"/>
              <a:t>Stat1: Although we included </a:t>
            </a:r>
            <a:r>
              <a:rPr b="1" lang="en-GB" sz="1200"/>
              <a:t>control variables</a:t>
            </a:r>
            <a:r>
              <a:rPr lang="en-GB" sz="1200"/>
              <a:t> in the logistic regressions, we had</a:t>
            </a:r>
            <a:r>
              <a:rPr b="1" lang="en-GB" sz="1200"/>
              <a:t> trouble with multicollinearity and class imbalance</a:t>
            </a:r>
            <a:r>
              <a:rPr lang="en-GB" sz="1200"/>
              <a:t>.</a:t>
            </a:r>
            <a:endParaRPr sz="1200"/>
          </a:p>
          <a:p>
            <a:pPr indent="0" lvl="0" marL="0" rtl="0" algn="l">
              <a:spcBef>
                <a:spcPts val="1600"/>
              </a:spcBef>
              <a:spcAft>
                <a:spcPts val="0"/>
              </a:spcAft>
              <a:buNone/>
            </a:pPr>
            <a:r>
              <a:rPr lang="en-GB" sz="1200"/>
              <a:t>            </a:t>
            </a:r>
            <a:r>
              <a:rPr lang="en-GB" sz="1200"/>
              <a:t>Stat2: To simplify our models, we modelled on the assumption that </a:t>
            </a:r>
            <a:r>
              <a:rPr b="1" lang="en-GB" sz="1200"/>
              <a:t>lipids and micronutrients </a:t>
            </a:r>
            <a:r>
              <a:rPr lang="en-GB" sz="1200"/>
              <a:t>were</a:t>
            </a:r>
            <a:r>
              <a:rPr b="1" lang="en-GB" sz="1200"/>
              <a:t> independent of other macronutrients and environmental factors.</a:t>
            </a:r>
            <a:r>
              <a:rPr lang="en-GB" sz="1200"/>
              <a:t> </a:t>
            </a:r>
            <a:endParaRPr sz="1200"/>
          </a:p>
          <a:p>
            <a:pPr indent="0" lvl="0" marL="0" rtl="0" algn="l">
              <a:spcBef>
                <a:spcPts val="1600"/>
              </a:spcBef>
              <a:spcAft>
                <a:spcPts val="0"/>
              </a:spcAft>
              <a:buNone/>
            </a:pPr>
            <a:r>
              <a:rPr lang="en-GB" sz="1200"/>
              <a:t>            </a:t>
            </a:r>
            <a:r>
              <a:rPr lang="en-GB" sz="1200"/>
              <a:t>Micro</a:t>
            </a:r>
            <a:r>
              <a:rPr lang="en-GB" sz="1200"/>
              <a:t>: However, this modelling assumption is </a:t>
            </a:r>
            <a:r>
              <a:rPr b="1" lang="en-GB" sz="1200"/>
              <a:t>undesirable</a:t>
            </a:r>
            <a:r>
              <a:rPr lang="en-GB" sz="1200"/>
              <a:t> </a:t>
            </a:r>
            <a:r>
              <a:rPr lang="en-GB" sz="1200"/>
              <a:t>since </a:t>
            </a:r>
            <a:r>
              <a:rPr b="1" lang="en-GB" sz="1200"/>
              <a:t>physiological processes and external factors are interdependent</a:t>
            </a:r>
            <a:r>
              <a:rPr lang="en-GB" sz="1200"/>
              <a:t>, future studies could model how these factors complement this study. </a:t>
            </a:r>
            <a:endParaRPr sz="1200"/>
          </a:p>
          <a:p>
            <a:pPr indent="0" lvl="0" marL="0" rtl="0" algn="l">
              <a:spcBef>
                <a:spcPts val="1600"/>
              </a:spcBef>
              <a:spcAft>
                <a:spcPts val="0"/>
              </a:spcAft>
              <a:buNone/>
            </a:pPr>
            <a:r>
              <a:t/>
            </a:r>
            <a:endParaRPr sz="1200"/>
          </a:p>
          <a:p>
            <a:pPr indent="0" lvl="0" marL="0" rtl="0" algn="l">
              <a:spcBef>
                <a:spcPts val="1600"/>
              </a:spcBef>
              <a:spcAft>
                <a:spcPts val="1600"/>
              </a:spcAft>
              <a:buNone/>
            </a:pPr>
            <a:r>
              <a:t/>
            </a:r>
            <a:endParaRPr sz="1200"/>
          </a:p>
        </p:txBody>
      </p:sp>
      <p:pic>
        <p:nvPicPr>
          <p:cNvPr id="97" name="Google Shape;97;p17"/>
          <p:cNvPicPr preferRelativeResize="0"/>
          <p:nvPr/>
        </p:nvPicPr>
        <p:blipFill>
          <a:blip r:embed="rId3">
            <a:alphaModFix/>
          </a:blip>
          <a:stretch>
            <a:fillRect/>
          </a:stretch>
        </p:blipFill>
        <p:spPr>
          <a:xfrm>
            <a:off x="5621700" y="64025"/>
            <a:ext cx="3339524" cy="3414676"/>
          </a:xfrm>
          <a:prstGeom prst="rect">
            <a:avLst/>
          </a:prstGeom>
          <a:noFill/>
          <a:ln>
            <a:noFill/>
          </a:ln>
        </p:spPr>
      </p:pic>
      <p:sp>
        <p:nvSpPr>
          <p:cNvPr id="98" name="Google Shape;98;p17"/>
          <p:cNvSpPr txBox="1"/>
          <p:nvPr/>
        </p:nvSpPr>
        <p:spPr>
          <a:xfrm>
            <a:off x="5247525" y="3472025"/>
            <a:ext cx="3896400" cy="92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200">
                <a:solidFill>
                  <a:schemeClr val="dk2"/>
                </a:solidFill>
                <a:latin typeface="Proxima Nova"/>
                <a:ea typeface="Proxima Nova"/>
                <a:cs typeface="Proxima Nova"/>
                <a:sym typeface="Proxima Nova"/>
              </a:rPr>
              <a:t>           MC: So I guess we should be </a:t>
            </a:r>
            <a:r>
              <a:rPr b="1" lang="en-GB" sz="1200">
                <a:solidFill>
                  <a:schemeClr val="dk2"/>
                </a:solidFill>
                <a:latin typeface="Proxima Nova"/>
                <a:ea typeface="Proxima Nova"/>
                <a:cs typeface="Proxima Nova"/>
                <a:sym typeface="Proxima Nova"/>
              </a:rPr>
              <a:t>more hesitant when trying to draw more holistic dietary recommendations</a:t>
            </a:r>
            <a:r>
              <a:rPr lang="en-GB" sz="1200">
                <a:solidFill>
                  <a:schemeClr val="dk2"/>
                </a:solidFill>
                <a:latin typeface="Proxima Nova"/>
                <a:ea typeface="Proxima Nova"/>
                <a:cs typeface="Proxima Nova"/>
                <a:sym typeface="Proxima Nova"/>
              </a:rPr>
              <a:t> from this study, however the study could </a:t>
            </a:r>
            <a:r>
              <a:rPr b="1" lang="en-GB" sz="1200">
                <a:solidFill>
                  <a:schemeClr val="dk2"/>
                </a:solidFill>
                <a:latin typeface="Proxima Nova"/>
                <a:ea typeface="Proxima Nova"/>
                <a:cs typeface="Proxima Nova"/>
                <a:sym typeface="Proxima Nova"/>
              </a:rPr>
              <a:t>contribute to future interventions regarding obesity. </a:t>
            </a:r>
            <a:r>
              <a:rPr lang="en-GB" sz="1200">
                <a:solidFill>
                  <a:schemeClr val="dk2"/>
                </a:solidFill>
                <a:latin typeface="Proxima Nova"/>
                <a:ea typeface="Proxima Nova"/>
                <a:cs typeface="Proxima Nova"/>
                <a:sym typeface="Proxima Nova"/>
              </a:rPr>
              <a:t>So that is all that we have time for today. Can we put our hands together for a round of applause for our lovely panelists.</a:t>
            </a:r>
            <a:r>
              <a:rPr b="1" lang="en-GB" sz="1200">
                <a:solidFill>
                  <a:schemeClr val="dk2"/>
                </a:solidFill>
                <a:latin typeface="Proxima Nova"/>
                <a:ea typeface="Proxima Nova"/>
                <a:cs typeface="Proxima Nova"/>
                <a:sym typeface="Proxima Nova"/>
              </a:rPr>
              <a:t> I now invite any further questions.</a:t>
            </a:r>
            <a:r>
              <a:rPr lang="en-GB" sz="1200">
                <a:solidFill>
                  <a:schemeClr val="dk2"/>
                </a:solidFill>
                <a:latin typeface="Proxima Nova"/>
                <a:ea typeface="Proxima Nova"/>
                <a:cs typeface="Proxima Nova"/>
                <a:sym typeface="Proxima Nova"/>
              </a:rPr>
              <a:t>   </a:t>
            </a:r>
            <a:endParaRPr>
              <a:latin typeface="Proxima Nova"/>
              <a:ea typeface="Proxima Nova"/>
              <a:cs typeface="Proxima Nova"/>
              <a:sym typeface="Proxima Nova"/>
            </a:endParaRPr>
          </a:p>
        </p:txBody>
      </p:sp>
      <p:pic>
        <p:nvPicPr>
          <p:cNvPr id="99" name="Google Shape;99;p17"/>
          <p:cNvPicPr preferRelativeResize="0"/>
          <p:nvPr/>
        </p:nvPicPr>
        <p:blipFill>
          <a:blip r:embed="rId4">
            <a:alphaModFix/>
          </a:blip>
          <a:stretch>
            <a:fillRect/>
          </a:stretch>
        </p:blipFill>
        <p:spPr>
          <a:xfrm>
            <a:off x="296975" y="636725"/>
            <a:ext cx="355626" cy="324250"/>
          </a:xfrm>
          <a:prstGeom prst="rect">
            <a:avLst/>
          </a:prstGeom>
          <a:noFill/>
          <a:ln>
            <a:noFill/>
          </a:ln>
        </p:spPr>
      </p:pic>
      <p:pic>
        <p:nvPicPr>
          <p:cNvPr id="100" name="Google Shape;100;p17"/>
          <p:cNvPicPr preferRelativeResize="0"/>
          <p:nvPr/>
        </p:nvPicPr>
        <p:blipFill>
          <a:blip r:embed="rId4">
            <a:alphaModFix/>
          </a:blip>
          <a:stretch>
            <a:fillRect/>
          </a:stretch>
        </p:blipFill>
        <p:spPr>
          <a:xfrm>
            <a:off x="5376775" y="3472025"/>
            <a:ext cx="355626" cy="324250"/>
          </a:xfrm>
          <a:prstGeom prst="rect">
            <a:avLst/>
          </a:prstGeom>
          <a:noFill/>
          <a:ln>
            <a:noFill/>
          </a:ln>
        </p:spPr>
      </p:pic>
      <p:pic>
        <p:nvPicPr>
          <p:cNvPr id="101" name="Google Shape;101;p17"/>
          <p:cNvPicPr preferRelativeResize="0"/>
          <p:nvPr/>
        </p:nvPicPr>
        <p:blipFill>
          <a:blip r:embed="rId5">
            <a:alphaModFix/>
          </a:blip>
          <a:stretch>
            <a:fillRect/>
          </a:stretch>
        </p:blipFill>
        <p:spPr>
          <a:xfrm>
            <a:off x="302917" y="3491250"/>
            <a:ext cx="343738" cy="346800"/>
          </a:xfrm>
          <a:prstGeom prst="rect">
            <a:avLst/>
          </a:prstGeom>
          <a:noFill/>
          <a:ln>
            <a:noFill/>
          </a:ln>
        </p:spPr>
      </p:pic>
      <p:pic>
        <p:nvPicPr>
          <p:cNvPr id="102" name="Google Shape;102;p17"/>
          <p:cNvPicPr preferRelativeResize="0"/>
          <p:nvPr/>
        </p:nvPicPr>
        <p:blipFill>
          <a:blip r:embed="rId6">
            <a:alphaModFix/>
          </a:blip>
          <a:stretch>
            <a:fillRect/>
          </a:stretch>
        </p:blipFill>
        <p:spPr>
          <a:xfrm>
            <a:off x="302913" y="2826756"/>
            <a:ext cx="343749" cy="350343"/>
          </a:xfrm>
          <a:prstGeom prst="rect">
            <a:avLst/>
          </a:prstGeom>
          <a:noFill/>
          <a:ln>
            <a:noFill/>
          </a:ln>
        </p:spPr>
      </p:pic>
      <p:pic>
        <p:nvPicPr>
          <p:cNvPr id="103" name="Google Shape;103;p17"/>
          <p:cNvPicPr preferRelativeResize="0"/>
          <p:nvPr/>
        </p:nvPicPr>
        <p:blipFill>
          <a:blip r:embed="rId7">
            <a:alphaModFix/>
          </a:blip>
          <a:stretch>
            <a:fillRect/>
          </a:stretch>
        </p:blipFill>
        <p:spPr>
          <a:xfrm>
            <a:off x="280652" y="4274864"/>
            <a:ext cx="388248" cy="350350"/>
          </a:xfrm>
          <a:prstGeom prst="rect">
            <a:avLst/>
          </a:prstGeom>
          <a:noFill/>
          <a:ln>
            <a:noFill/>
          </a:ln>
        </p:spPr>
      </p:pic>
      <p:pic>
        <p:nvPicPr>
          <p:cNvPr id="104" name="Google Shape;104;p17"/>
          <p:cNvPicPr preferRelativeResize="0"/>
          <p:nvPr/>
        </p:nvPicPr>
        <p:blipFill>
          <a:blip r:embed="rId8">
            <a:alphaModFix/>
          </a:blip>
          <a:stretch>
            <a:fillRect/>
          </a:stretch>
        </p:blipFill>
        <p:spPr>
          <a:xfrm>
            <a:off x="280650" y="1981325"/>
            <a:ext cx="388249" cy="393901"/>
          </a:xfrm>
          <a:prstGeom prst="rect">
            <a:avLst/>
          </a:prstGeom>
          <a:noFill/>
          <a:ln>
            <a:noFill/>
          </a:ln>
        </p:spPr>
      </p:pic>
      <p:pic>
        <p:nvPicPr>
          <p:cNvPr id="105" name="Google Shape;105;p17"/>
          <p:cNvPicPr preferRelativeResize="0"/>
          <p:nvPr/>
        </p:nvPicPr>
        <p:blipFill>
          <a:blip r:embed="rId9">
            <a:alphaModFix/>
          </a:blip>
          <a:stretch>
            <a:fillRect/>
          </a:stretch>
        </p:blipFill>
        <p:spPr>
          <a:xfrm>
            <a:off x="302925" y="1206090"/>
            <a:ext cx="343725" cy="30151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8"/>
          <p:cNvSpPr txBox="1"/>
          <p:nvPr>
            <p:ph type="title"/>
          </p:nvPr>
        </p:nvSpPr>
        <p:spPr>
          <a:xfrm>
            <a:off x="490250" y="526350"/>
            <a:ext cx="5683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Questions?</a:t>
            </a:r>
            <a:endParaRPr/>
          </a:p>
        </p:txBody>
      </p:sp>
      <p:sp>
        <p:nvSpPr>
          <p:cNvPr id="111" name="Google Shape;111;p18"/>
          <p:cNvSpPr txBox="1"/>
          <p:nvPr/>
        </p:nvSpPr>
        <p:spPr>
          <a:xfrm>
            <a:off x="2514625" y="3467550"/>
            <a:ext cx="4281900" cy="8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rgbClr val="FFFFFF"/>
                </a:solidFill>
                <a:latin typeface="Proxima Nova"/>
                <a:ea typeface="Proxima Nova"/>
                <a:cs typeface="Proxima Nova"/>
                <a:sym typeface="Proxima Nova"/>
              </a:rPr>
              <a:t>The panel is now open for questions. </a:t>
            </a:r>
            <a:endParaRPr b="1" sz="1800">
              <a:solidFill>
                <a:srgbClr val="FFFFFF"/>
              </a:solidFill>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19"/>
          <p:cNvSpPr txBox="1"/>
          <p:nvPr>
            <p:ph type="title"/>
          </p:nvPr>
        </p:nvSpPr>
        <p:spPr>
          <a:xfrm>
            <a:off x="490250" y="526350"/>
            <a:ext cx="5683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Appendix</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pic>
        <p:nvPicPr>
          <p:cNvPr id="121" name="Google Shape;121;p20"/>
          <p:cNvPicPr preferRelativeResize="0"/>
          <p:nvPr/>
        </p:nvPicPr>
        <p:blipFill>
          <a:blip r:embed="rId3">
            <a:alphaModFix/>
          </a:blip>
          <a:stretch>
            <a:fillRect/>
          </a:stretch>
        </p:blipFill>
        <p:spPr>
          <a:xfrm>
            <a:off x="251788" y="0"/>
            <a:ext cx="8587411" cy="5143502"/>
          </a:xfrm>
          <a:prstGeom prst="rect">
            <a:avLst/>
          </a:prstGeom>
          <a:noFill/>
          <a:ln>
            <a:noFill/>
          </a:ln>
        </p:spPr>
      </p:pic>
      <p:sp>
        <p:nvSpPr>
          <p:cNvPr id="122" name="Google Shape;122;p20"/>
          <p:cNvSpPr/>
          <p:nvPr/>
        </p:nvSpPr>
        <p:spPr>
          <a:xfrm>
            <a:off x="346750" y="80900"/>
            <a:ext cx="2450400" cy="416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0"/>
          <p:cNvSpPr txBox="1"/>
          <p:nvPr>
            <p:ph idx="1" type="body"/>
          </p:nvPr>
        </p:nvSpPr>
        <p:spPr>
          <a:xfrm>
            <a:off x="346750" y="4700"/>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Microscore</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1"/>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Summary of results</a:t>
            </a:r>
            <a:endParaRPr/>
          </a:p>
        </p:txBody>
      </p:sp>
      <p:pic>
        <p:nvPicPr>
          <p:cNvPr id="129" name="Google Shape;129;p21"/>
          <p:cNvPicPr preferRelativeResize="0"/>
          <p:nvPr/>
        </p:nvPicPr>
        <p:blipFill rotWithShape="1">
          <a:blip r:embed="rId3">
            <a:alphaModFix/>
          </a:blip>
          <a:srcRect b="10863" l="0" r="0" t="10809"/>
          <a:stretch/>
        </p:blipFill>
        <p:spPr>
          <a:xfrm>
            <a:off x="1560891" y="216200"/>
            <a:ext cx="7149733" cy="40175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